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8" r:id="rId5"/>
    <p:sldId id="259" r:id="rId6"/>
    <p:sldId id="260" r:id="rId7"/>
    <p:sldId id="261" r:id="rId8"/>
    <p:sldId id="262" r:id="rId9"/>
    <p:sldId id="263" r:id="rId10"/>
    <p:sldId id="264" r:id="rId11"/>
    <p:sldId id="265" r:id="rId12"/>
    <p:sldId id="266" r:id="rId13"/>
    <p:sldId id="26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CC"/>
    <a:srgbClr val="0000FF"/>
    <a:srgbClr val="00CC00"/>
    <a:srgbClr val="3333FF"/>
    <a:srgbClr val="FF00FF"/>
    <a:srgbClr val="3333CC"/>
    <a:srgbClr val="FF0000"/>
    <a:srgbClr val="FF0066"/>
    <a:srgbClr val="774FE7"/>
    <a:srgbClr val="ED49E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4" d="100"/>
          <a:sy n="64" d="100"/>
        </p:scale>
        <p:origin x="-786" y="-3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7/31/2013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7/31/2013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7/31/2013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7/31/2013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7/31/2013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7/31/2013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7/31/2013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7/31/2013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7/31/2013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7/31/2013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7/31/2013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jpeg"/><Relationship Id="rId7" Type="http://schemas.openxmlformats.org/officeDocument/2006/relationships/image" Target="../media/image21.jpeg"/><Relationship Id="rId2" Type="http://schemas.openxmlformats.org/officeDocument/2006/relationships/image" Target="../media/image16.jpeg"/><Relationship Id="rId1" Type="http://schemas.openxmlformats.org/officeDocument/2006/relationships/slideLayout" Target="../slideLayouts/slideLayout7.xml"/><Relationship Id="rId6" Type="http://schemas.openxmlformats.org/officeDocument/2006/relationships/image" Target="../media/image20.jpeg"/><Relationship Id="rId5" Type="http://schemas.openxmlformats.org/officeDocument/2006/relationships/image" Target="../media/image19.jpeg"/><Relationship Id="rId4" Type="http://schemas.openxmlformats.org/officeDocument/2006/relationships/image" Target="../media/image18.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 Id="rId4" Type="http://schemas.openxmlformats.org/officeDocument/2006/relationships/image" Target="../media/image11.jpeg"/></Relationships>
</file>

<file path=ppt/slides/_rels/slide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7.xml"/><Relationship Id="rId5" Type="http://schemas.openxmlformats.org/officeDocument/2006/relationships/image" Target="../media/image15.jpeg"/><Relationship Id="rId4" Type="http://schemas.openxmlformats.org/officeDocument/2006/relationships/image" Target="../media/image14.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Water lilies.jpg"/>
          <p:cNvPicPr>
            <a:picLocks noChangeAspect="1"/>
          </p:cNvPicPr>
          <p:nvPr/>
        </p:nvPicPr>
        <p:blipFill>
          <a:blip r:embed="rId2"/>
          <a:stretch>
            <a:fillRect/>
          </a:stretch>
        </p:blipFill>
        <p:spPr>
          <a:xfrm>
            <a:off x="76200" y="38100"/>
            <a:ext cx="8991600" cy="6743700"/>
          </a:xfrm>
          <a:prstGeom prst="rect">
            <a:avLst/>
          </a:prstGeom>
          <a:ln w="57150">
            <a:solidFill>
              <a:srgbClr val="00FFCC"/>
            </a:solidFill>
          </a:ln>
          <a:effectLst>
            <a:glow rad="101600">
              <a:schemeClr val="accent2">
                <a:satMod val="175000"/>
                <a:alpha val="40000"/>
              </a:schemeClr>
            </a:glow>
          </a:effectLst>
        </p:spPr>
      </p:pic>
      <p:sp>
        <p:nvSpPr>
          <p:cNvPr id="4" name="Rectangle 3"/>
          <p:cNvSpPr/>
          <p:nvPr/>
        </p:nvSpPr>
        <p:spPr>
          <a:xfrm>
            <a:off x="1066800" y="3048000"/>
            <a:ext cx="6477000" cy="22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accent5">
                    <a:lumMod val="60000"/>
                    <a:lumOff val="40000"/>
                  </a:schemeClr>
                </a:solidFill>
                <a:latin typeface="NikoshBAN" pitchFamily="2" charset="0"/>
                <a:cs typeface="NikoshBAN" pitchFamily="2" charset="0"/>
              </a:rPr>
              <a:t> </a:t>
            </a:r>
            <a:r>
              <a:rPr lang="bn-BD" sz="19900" b="1" dirty="0" smtClean="0">
                <a:solidFill>
                  <a:schemeClr val="accent5">
                    <a:lumMod val="60000"/>
                    <a:lumOff val="40000"/>
                  </a:schemeClr>
                </a:solidFill>
                <a:latin typeface="NikoshBAN" pitchFamily="2" charset="0"/>
                <a:cs typeface="NikoshBAN" pitchFamily="2" charset="0"/>
              </a:rPr>
              <a:t>স্বাগতম</a:t>
            </a:r>
            <a:endParaRPr lang="en-US" sz="19900" b="1" dirty="0">
              <a:solidFill>
                <a:schemeClr val="accent5">
                  <a:lumMod val="60000"/>
                  <a:lumOff val="40000"/>
                </a:schemeClr>
              </a:solidFill>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9" presetClass="entr" presetSubtype="0" decel="10000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 calcmode="lin" valueType="num">
                                      <p:cBhvr>
                                        <p:cTn id="14" dur="500" fill="hold"/>
                                        <p:tgtEl>
                                          <p:spTgt spid="4"/>
                                        </p:tgtEl>
                                        <p:attrNameLst>
                                          <p:attrName>style.rotation</p:attrName>
                                        </p:attrNameLst>
                                      </p:cBhvr>
                                      <p:tavLst>
                                        <p:tav tm="0">
                                          <p:val>
                                            <p:fltVal val="360"/>
                                          </p:val>
                                        </p:tav>
                                        <p:tav tm="100000">
                                          <p:val>
                                            <p:fltVal val="0"/>
                                          </p:val>
                                        </p:tav>
                                      </p:tavLst>
                                    </p:anim>
                                    <p:animEffect transition="in" filter="fade">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qo.jpeg"/>
          <p:cNvPicPr>
            <a:picLocks noChangeAspect="1"/>
          </p:cNvPicPr>
          <p:nvPr/>
        </p:nvPicPr>
        <p:blipFill>
          <a:blip r:embed="rId2"/>
          <a:stretch>
            <a:fillRect/>
          </a:stretch>
        </p:blipFill>
        <p:spPr>
          <a:xfrm>
            <a:off x="152400" y="228600"/>
            <a:ext cx="2886587" cy="1981200"/>
          </a:xfrm>
          <a:prstGeom prst="rect">
            <a:avLst/>
          </a:prstGeom>
          <a:ln w="76200">
            <a:solidFill>
              <a:srgbClr val="774FE7"/>
            </a:solidFill>
          </a:ln>
          <a:effectLst>
            <a:glow rad="139700">
              <a:schemeClr val="accent4">
                <a:satMod val="175000"/>
                <a:alpha val="40000"/>
              </a:schemeClr>
            </a:glow>
            <a:outerShdw blurRad="40000" dist="20000" dir="5400000" rotWithShape="0">
              <a:srgbClr val="000000">
                <a:alpha val="38000"/>
              </a:srgbClr>
            </a:outerShdw>
          </a:effectLst>
        </p:spPr>
        <p:style>
          <a:lnRef idx="1">
            <a:schemeClr val="accent6"/>
          </a:lnRef>
          <a:fillRef idx="2">
            <a:schemeClr val="accent6"/>
          </a:fillRef>
          <a:effectRef idx="1">
            <a:schemeClr val="accent6"/>
          </a:effectRef>
          <a:fontRef idx="minor">
            <a:schemeClr val="dk1"/>
          </a:fontRef>
        </p:style>
      </p:pic>
      <p:pic>
        <p:nvPicPr>
          <p:cNvPr id="5" name="Picture 4" descr="images.jpeg"/>
          <p:cNvPicPr>
            <a:picLocks noChangeAspect="1"/>
          </p:cNvPicPr>
          <p:nvPr/>
        </p:nvPicPr>
        <p:blipFill>
          <a:blip r:embed="rId3"/>
          <a:stretch>
            <a:fillRect/>
          </a:stretch>
        </p:blipFill>
        <p:spPr>
          <a:xfrm>
            <a:off x="3352800" y="201949"/>
            <a:ext cx="2514600" cy="2084051"/>
          </a:xfrm>
          <a:prstGeom prst="rect">
            <a:avLst/>
          </a:prstGeom>
          <a:ln w="76200">
            <a:solidFill>
              <a:srgbClr val="C00000"/>
            </a:solidFill>
          </a:ln>
          <a:effectLst>
            <a:glow rad="139700">
              <a:schemeClr val="accent3">
                <a:satMod val="175000"/>
                <a:alpha val="40000"/>
              </a:schemeClr>
            </a:glow>
          </a:effectLst>
        </p:spPr>
      </p:pic>
      <p:pic>
        <p:nvPicPr>
          <p:cNvPr id="6" name="Picture 5" descr="xq.jpeg"/>
          <p:cNvPicPr>
            <a:picLocks noChangeAspect="1"/>
          </p:cNvPicPr>
          <p:nvPr/>
        </p:nvPicPr>
        <p:blipFill>
          <a:blip r:embed="rId4"/>
          <a:stretch>
            <a:fillRect/>
          </a:stretch>
        </p:blipFill>
        <p:spPr>
          <a:xfrm>
            <a:off x="6248400" y="228600"/>
            <a:ext cx="2667000" cy="2133600"/>
          </a:xfrm>
          <a:prstGeom prst="rect">
            <a:avLst/>
          </a:prstGeom>
          <a:ln w="76200">
            <a:solidFill>
              <a:srgbClr val="FF0000"/>
            </a:solidFill>
          </a:ln>
          <a:effectLst>
            <a:glow rad="101600">
              <a:schemeClr val="accent5">
                <a:satMod val="175000"/>
                <a:alpha val="40000"/>
              </a:schemeClr>
            </a:glow>
          </a:effectLst>
        </p:spPr>
      </p:pic>
      <p:pic>
        <p:nvPicPr>
          <p:cNvPr id="7" name="Picture 6" descr="xoq.jpeg"/>
          <p:cNvPicPr>
            <a:picLocks noChangeAspect="1"/>
          </p:cNvPicPr>
          <p:nvPr/>
        </p:nvPicPr>
        <p:blipFill>
          <a:blip r:embed="rId5"/>
          <a:stretch>
            <a:fillRect/>
          </a:stretch>
        </p:blipFill>
        <p:spPr>
          <a:xfrm>
            <a:off x="304800" y="3952875"/>
            <a:ext cx="2590800" cy="1762125"/>
          </a:xfrm>
          <a:prstGeom prst="rect">
            <a:avLst/>
          </a:prstGeom>
          <a:ln w="57150">
            <a:solidFill>
              <a:srgbClr val="00FFCC"/>
            </a:solidFill>
          </a:ln>
          <a:effectLst>
            <a:glow rad="139700">
              <a:schemeClr val="accent6">
                <a:satMod val="175000"/>
                <a:alpha val="40000"/>
              </a:schemeClr>
            </a:glow>
          </a:effectLst>
        </p:spPr>
      </p:pic>
      <p:pic>
        <p:nvPicPr>
          <p:cNvPr id="8" name="Picture 7" descr="index.jpeg"/>
          <p:cNvPicPr>
            <a:picLocks noChangeAspect="1"/>
          </p:cNvPicPr>
          <p:nvPr/>
        </p:nvPicPr>
        <p:blipFill>
          <a:blip r:embed="rId6"/>
          <a:stretch>
            <a:fillRect/>
          </a:stretch>
        </p:blipFill>
        <p:spPr>
          <a:xfrm>
            <a:off x="3300412" y="3924300"/>
            <a:ext cx="2543175" cy="1790700"/>
          </a:xfrm>
          <a:prstGeom prst="rect">
            <a:avLst/>
          </a:prstGeom>
          <a:ln w="57150">
            <a:solidFill>
              <a:srgbClr val="3333FF"/>
            </a:solidFill>
          </a:ln>
          <a:effectLst>
            <a:glow rad="139700">
              <a:schemeClr val="accent2">
                <a:satMod val="175000"/>
                <a:alpha val="40000"/>
              </a:schemeClr>
            </a:glow>
          </a:effectLst>
        </p:spPr>
      </p:pic>
      <p:pic>
        <p:nvPicPr>
          <p:cNvPr id="9" name="Picture 8" descr="hgf.jpeg"/>
          <p:cNvPicPr>
            <a:picLocks noChangeAspect="1"/>
          </p:cNvPicPr>
          <p:nvPr/>
        </p:nvPicPr>
        <p:blipFill>
          <a:blip r:embed="rId7"/>
          <a:stretch>
            <a:fillRect/>
          </a:stretch>
        </p:blipFill>
        <p:spPr>
          <a:xfrm>
            <a:off x="6248400" y="3886201"/>
            <a:ext cx="2438400" cy="1828800"/>
          </a:xfrm>
          <a:prstGeom prst="rect">
            <a:avLst/>
          </a:prstGeom>
          <a:ln w="57150">
            <a:solidFill>
              <a:srgbClr val="FFFF00"/>
            </a:solidFill>
          </a:ln>
          <a:effectLst>
            <a:glow rad="139700">
              <a:schemeClr val="accent5">
                <a:satMod val="175000"/>
                <a:alpha val="40000"/>
              </a:schemeClr>
            </a:glow>
          </a:effectLst>
        </p:spPr>
      </p:pic>
      <p:sp>
        <p:nvSpPr>
          <p:cNvPr id="11" name="Up Arrow Callout 10"/>
          <p:cNvSpPr/>
          <p:nvPr/>
        </p:nvSpPr>
        <p:spPr>
          <a:xfrm>
            <a:off x="457200" y="2286000"/>
            <a:ext cx="2133600" cy="685800"/>
          </a:xfrm>
          <a:prstGeom prst="upArrowCallout">
            <a:avLst/>
          </a:prstGeom>
          <a:ln w="57150">
            <a:solidFill>
              <a:srgbClr val="774FE7"/>
            </a:solidFill>
          </a:ln>
          <a:effectLst>
            <a:glow rad="139700">
              <a:schemeClr val="accent2">
                <a:satMod val="175000"/>
                <a:alpha val="40000"/>
              </a:schemeClr>
            </a:glow>
            <a:outerShdw blurRad="40000" dist="20000" dir="5400000" rotWithShape="0">
              <a:srgbClr val="000000">
                <a:alpha val="38000"/>
              </a:srgbClr>
            </a:outerShdw>
          </a:effectLst>
        </p:spPr>
        <p:style>
          <a:lnRef idx="1">
            <a:schemeClr val="accent6"/>
          </a:lnRef>
          <a:fillRef idx="2">
            <a:schemeClr val="accent6"/>
          </a:fillRef>
          <a:effectRef idx="1">
            <a:schemeClr val="accent6"/>
          </a:effectRef>
          <a:fontRef idx="minor">
            <a:schemeClr val="dk1"/>
          </a:fontRef>
        </p:style>
        <p:txBody>
          <a:bodyPr rtlCol="0" anchor="ctr"/>
          <a:lstStyle/>
          <a:p>
            <a:pPr algn="ctr"/>
            <a:r>
              <a:rPr lang="bn-BD" sz="3200" b="1" dirty="0" smtClean="0">
                <a:latin typeface="NikoshBAN" pitchFamily="2" charset="0"/>
                <a:cs typeface="NikoshBAN" pitchFamily="2" charset="0"/>
              </a:rPr>
              <a:t>বিয়ে</a:t>
            </a:r>
            <a:endParaRPr lang="en-US" sz="3200" b="1" dirty="0">
              <a:latin typeface="NikoshBAN" pitchFamily="2" charset="0"/>
              <a:cs typeface="NikoshBAN" pitchFamily="2" charset="0"/>
            </a:endParaRPr>
          </a:p>
        </p:txBody>
      </p:sp>
      <p:sp>
        <p:nvSpPr>
          <p:cNvPr id="12" name="Up Arrow Callout 11"/>
          <p:cNvSpPr/>
          <p:nvPr/>
        </p:nvSpPr>
        <p:spPr>
          <a:xfrm>
            <a:off x="3429000" y="2286000"/>
            <a:ext cx="2057400" cy="762000"/>
          </a:xfrm>
          <a:prstGeom prst="upArrowCallout">
            <a:avLst/>
          </a:prstGeom>
          <a:ln w="57150">
            <a:solidFill>
              <a:srgbClr val="00B0F0"/>
            </a:solidFill>
          </a:ln>
          <a:effectLst>
            <a:glow rad="101600">
              <a:schemeClr val="accent6">
                <a:satMod val="175000"/>
                <a:alpha val="40000"/>
              </a:schemeClr>
            </a:glow>
            <a:outerShdw blurRad="40000" dist="20000" dir="5400000" rotWithShape="0">
              <a:srgbClr val="000000">
                <a:alpha val="38000"/>
              </a:srgbClr>
            </a:outerShdw>
          </a:effectLst>
        </p:spPr>
        <p:style>
          <a:lnRef idx="1">
            <a:schemeClr val="accent3"/>
          </a:lnRef>
          <a:fillRef idx="2">
            <a:schemeClr val="accent3"/>
          </a:fillRef>
          <a:effectRef idx="1">
            <a:schemeClr val="accent3"/>
          </a:effectRef>
          <a:fontRef idx="minor">
            <a:schemeClr val="dk1"/>
          </a:fontRef>
        </p:style>
        <p:txBody>
          <a:bodyPr rtlCol="0" anchor="ctr"/>
          <a:lstStyle/>
          <a:p>
            <a:pPr algn="ctr"/>
            <a:r>
              <a:rPr lang="bn-BD" sz="3200" b="1" dirty="0" smtClean="0">
                <a:latin typeface="NikoshBAN" pitchFamily="2" charset="0"/>
                <a:cs typeface="NikoshBAN" pitchFamily="2" charset="0"/>
              </a:rPr>
              <a:t>যৌতুক</a:t>
            </a:r>
            <a:endParaRPr lang="en-US" sz="3200" b="1" dirty="0">
              <a:latin typeface="NikoshBAN" pitchFamily="2" charset="0"/>
              <a:cs typeface="NikoshBAN" pitchFamily="2" charset="0"/>
            </a:endParaRPr>
          </a:p>
        </p:txBody>
      </p:sp>
      <p:sp>
        <p:nvSpPr>
          <p:cNvPr id="13" name="Up Arrow Callout 12"/>
          <p:cNvSpPr/>
          <p:nvPr/>
        </p:nvSpPr>
        <p:spPr>
          <a:xfrm>
            <a:off x="6400800" y="2362200"/>
            <a:ext cx="1981200" cy="685800"/>
          </a:xfrm>
          <a:prstGeom prst="upArrowCallout">
            <a:avLst/>
          </a:prstGeom>
          <a:ln w="57150">
            <a:solidFill>
              <a:srgbClr val="C00000"/>
            </a:solidFill>
          </a:ln>
          <a:effectLst>
            <a:glow rad="139700">
              <a:schemeClr val="accent5">
                <a:satMod val="175000"/>
                <a:alpha val="40000"/>
              </a:schemeClr>
            </a:glow>
            <a:outerShdw blurRad="40000" dist="20000" dir="5400000" rotWithShape="0">
              <a:srgbClr val="000000">
                <a:alpha val="38000"/>
              </a:srgbClr>
            </a:outerShdw>
          </a:effectLst>
        </p:spPr>
        <p:style>
          <a:lnRef idx="1">
            <a:schemeClr val="accent4"/>
          </a:lnRef>
          <a:fillRef idx="2">
            <a:schemeClr val="accent4"/>
          </a:fillRef>
          <a:effectRef idx="1">
            <a:schemeClr val="accent4"/>
          </a:effectRef>
          <a:fontRef idx="minor">
            <a:schemeClr val="dk1"/>
          </a:fontRef>
        </p:style>
        <p:txBody>
          <a:bodyPr rtlCol="0" anchor="ctr"/>
          <a:lstStyle/>
          <a:p>
            <a:pPr algn="ctr"/>
            <a:r>
              <a:rPr lang="bn-BD" sz="3200" b="1" dirty="0" smtClean="0">
                <a:latin typeface="NikoshBAN" pitchFamily="2" charset="0"/>
                <a:cs typeface="NikoshBAN" pitchFamily="2" charset="0"/>
              </a:rPr>
              <a:t>নির্যাতন</a:t>
            </a:r>
            <a:endParaRPr lang="en-US" sz="3200" b="1" dirty="0">
              <a:latin typeface="NikoshBAN" pitchFamily="2" charset="0"/>
              <a:cs typeface="NikoshBAN" pitchFamily="2" charset="0"/>
            </a:endParaRPr>
          </a:p>
        </p:txBody>
      </p:sp>
      <p:sp>
        <p:nvSpPr>
          <p:cNvPr id="15" name="Up Arrow Callout 14"/>
          <p:cNvSpPr/>
          <p:nvPr/>
        </p:nvSpPr>
        <p:spPr>
          <a:xfrm>
            <a:off x="609600" y="5715000"/>
            <a:ext cx="1981200" cy="762000"/>
          </a:xfrm>
          <a:prstGeom prst="upArrowCallout">
            <a:avLst/>
          </a:prstGeom>
          <a:ln w="57150">
            <a:solidFill>
              <a:srgbClr val="ED49E1"/>
            </a:solidFill>
          </a:ln>
          <a:effectLst>
            <a:glow rad="139700">
              <a:schemeClr val="accent3">
                <a:satMod val="175000"/>
                <a:alpha val="40000"/>
              </a:schemeClr>
            </a:glow>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bn-BD" sz="3200" b="1" dirty="0" smtClean="0">
                <a:latin typeface="NikoshBAN" pitchFamily="2" charset="0"/>
                <a:cs typeface="NikoshBAN" pitchFamily="2" charset="0"/>
              </a:rPr>
              <a:t>নির্যাতন</a:t>
            </a:r>
            <a:endParaRPr lang="en-US" sz="3200" b="1" dirty="0">
              <a:latin typeface="NikoshBAN" pitchFamily="2" charset="0"/>
              <a:cs typeface="NikoshBAN" pitchFamily="2" charset="0"/>
            </a:endParaRPr>
          </a:p>
        </p:txBody>
      </p:sp>
      <p:sp>
        <p:nvSpPr>
          <p:cNvPr id="16" name="Up Arrow Callout 15"/>
          <p:cNvSpPr/>
          <p:nvPr/>
        </p:nvSpPr>
        <p:spPr>
          <a:xfrm>
            <a:off x="3657600" y="5715000"/>
            <a:ext cx="2057400" cy="762000"/>
          </a:xfrm>
          <a:prstGeom prst="upArrowCallout">
            <a:avLst/>
          </a:prstGeom>
          <a:ln w="57150">
            <a:solidFill>
              <a:srgbClr val="00FFCC"/>
            </a:solidFill>
          </a:ln>
          <a:effectLst>
            <a:glow rad="139700">
              <a:schemeClr val="accent4">
                <a:satMod val="175000"/>
                <a:alpha val="40000"/>
              </a:schemeClr>
            </a:glow>
            <a:outerShdw blurRad="40000" dist="20000" dir="5400000" rotWithShape="0">
              <a:srgbClr val="000000">
                <a:alpha val="38000"/>
              </a:srgbClr>
            </a:outerShdw>
          </a:effectLst>
        </p:spPr>
        <p:style>
          <a:lnRef idx="1">
            <a:schemeClr val="accent6"/>
          </a:lnRef>
          <a:fillRef idx="2">
            <a:schemeClr val="accent6"/>
          </a:fillRef>
          <a:effectRef idx="1">
            <a:schemeClr val="accent6"/>
          </a:effectRef>
          <a:fontRef idx="minor">
            <a:schemeClr val="dk1"/>
          </a:fontRef>
        </p:style>
        <p:txBody>
          <a:bodyPr rtlCol="0" anchor="ctr"/>
          <a:lstStyle/>
          <a:p>
            <a:pPr algn="ctr"/>
            <a:r>
              <a:rPr lang="bn-BD" sz="3200" b="1" dirty="0" smtClean="0">
                <a:latin typeface="NikoshBAN" pitchFamily="2" charset="0"/>
                <a:cs typeface="NikoshBAN" pitchFamily="2" charset="0"/>
              </a:rPr>
              <a:t>সাজা</a:t>
            </a:r>
            <a:endParaRPr lang="en-US" sz="3200" b="1" dirty="0">
              <a:latin typeface="NikoshBAN" pitchFamily="2" charset="0"/>
              <a:cs typeface="NikoshBAN" pitchFamily="2" charset="0"/>
            </a:endParaRPr>
          </a:p>
        </p:txBody>
      </p:sp>
      <p:sp>
        <p:nvSpPr>
          <p:cNvPr id="18" name="Up Arrow Callout 17"/>
          <p:cNvSpPr/>
          <p:nvPr/>
        </p:nvSpPr>
        <p:spPr>
          <a:xfrm>
            <a:off x="6400800" y="5715000"/>
            <a:ext cx="2057400" cy="762000"/>
          </a:xfrm>
          <a:prstGeom prst="upArrowCallout">
            <a:avLst/>
          </a:prstGeom>
          <a:ln w="57150">
            <a:solidFill>
              <a:srgbClr val="00CC00"/>
            </a:solidFill>
          </a:ln>
          <a:effectLst>
            <a:glow rad="139700">
              <a:schemeClr val="accent2">
                <a:satMod val="175000"/>
                <a:alpha val="40000"/>
              </a:schemeClr>
            </a:glow>
            <a:outerShdw blurRad="40000" dist="20000" dir="5400000" rotWithShape="0">
              <a:srgbClr val="000000">
                <a:alpha val="38000"/>
              </a:srgb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bn-BD" sz="3200" b="1" dirty="0" smtClean="0">
                <a:latin typeface="NikoshBAN" pitchFamily="2" charset="0"/>
                <a:cs typeface="NikoshBAN" pitchFamily="2" charset="0"/>
              </a:rPr>
              <a:t>যৌতুকের টাকা</a:t>
            </a:r>
            <a:endParaRPr lang="en-US" sz="3200" b="1" dirty="0">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anim calcmode="lin" valueType="num">
                                      <p:cBhvr>
                                        <p:cTn id="8" dur="2000" fill="hold"/>
                                        <p:tgtEl>
                                          <p:spTgt spid="3"/>
                                        </p:tgtEl>
                                        <p:attrNameLst>
                                          <p:attrName>style.rotation</p:attrName>
                                        </p:attrNameLst>
                                      </p:cBhvr>
                                      <p:tavLst>
                                        <p:tav tm="0">
                                          <p:val>
                                            <p:fltVal val="720"/>
                                          </p:val>
                                        </p:tav>
                                        <p:tav tm="100000">
                                          <p:val>
                                            <p:fltVal val="0"/>
                                          </p:val>
                                        </p:tav>
                                      </p:tavLst>
                                    </p:anim>
                                    <p:anim calcmode="lin" valueType="num">
                                      <p:cBhvr>
                                        <p:cTn id="9" dur="2000" fill="hold"/>
                                        <p:tgtEl>
                                          <p:spTgt spid="3"/>
                                        </p:tgtEl>
                                        <p:attrNameLst>
                                          <p:attrName>ppt_h</p:attrName>
                                        </p:attrNameLst>
                                      </p:cBhvr>
                                      <p:tavLst>
                                        <p:tav tm="0">
                                          <p:val>
                                            <p:fltVal val="0"/>
                                          </p:val>
                                        </p:tav>
                                        <p:tav tm="100000">
                                          <p:val>
                                            <p:strVal val="#ppt_h"/>
                                          </p:val>
                                        </p:tav>
                                      </p:tavLst>
                                    </p:anim>
                                    <p:anim calcmode="lin" valueType="num">
                                      <p:cBhvr>
                                        <p:cTn id="10" dur="2000" fill="hold"/>
                                        <p:tgtEl>
                                          <p:spTgt spid="3"/>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38" presetClass="entr" presetSubtype="0" accel="50000" fill="hold" grpId="0" nodeType="clickEffect">
                                  <p:stCondLst>
                                    <p:cond delay="0"/>
                                  </p:stCondLst>
                                  <p:iterate type="lt">
                                    <p:tmPct val="50000"/>
                                  </p:iterate>
                                  <p:childTnLst>
                                    <p:set>
                                      <p:cBhvr>
                                        <p:cTn id="14" dur="1" fill="hold">
                                          <p:stCondLst>
                                            <p:cond delay="0"/>
                                          </p:stCondLst>
                                        </p:cTn>
                                        <p:tgtEl>
                                          <p:spTgt spid="11"/>
                                        </p:tgtEl>
                                        <p:attrNameLst>
                                          <p:attrName>style.visibility</p:attrName>
                                        </p:attrNameLst>
                                      </p:cBhvr>
                                      <p:to>
                                        <p:strVal val="visible"/>
                                      </p:to>
                                    </p:set>
                                    <p:set>
                                      <p:cBhvr>
                                        <p:cTn id="15" dur="455" fill="hold">
                                          <p:stCondLst>
                                            <p:cond delay="0"/>
                                          </p:stCondLst>
                                        </p:cTn>
                                        <p:tgtEl>
                                          <p:spTgt spid="11"/>
                                        </p:tgtEl>
                                        <p:attrNameLst>
                                          <p:attrName>style.rotation</p:attrName>
                                        </p:attrNameLst>
                                      </p:cBhvr>
                                      <p:to>
                                        <p:strVal val="-45.0"/>
                                      </p:to>
                                    </p:set>
                                    <p:anim calcmode="lin" valueType="num">
                                      <p:cBhvr>
                                        <p:cTn id="16" dur="455" fill="hold">
                                          <p:stCondLst>
                                            <p:cond delay="455"/>
                                          </p:stCondLst>
                                        </p:cTn>
                                        <p:tgtEl>
                                          <p:spTgt spid="11"/>
                                        </p:tgtEl>
                                        <p:attrNameLst>
                                          <p:attrName>style.rotation</p:attrName>
                                        </p:attrNameLst>
                                      </p:cBhvr>
                                      <p:tavLst>
                                        <p:tav tm="0">
                                          <p:val>
                                            <p:fltVal val="-45"/>
                                          </p:val>
                                        </p:tav>
                                        <p:tav tm="69900">
                                          <p:val>
                                            <p:fltVal val="45"/>
                                          </p:val>
                                        </p:tav>
                                        <p:tav tm="100000">
                                          <p:val>
                                            <p:fltVal val="0"/>
                                          </p:val>
                                        </p:tav>
                                      </p:tavLst>
                                    </p:anim>
                                    <p:anim calcmode="lin" valueType="num">
                                      <p:cBhvr>
                                        <p:cTn id="17" dur="455" fill="hold">
                                          <p:stCondLst>
                                            <p:cond delay="0"/>
                                          </p:stCondLst>
                                        </p:cTn>
                                        <p:tgtEl>
                                          <p:spTgt spid="11"/>
                                        </p:tgtEl>
                                        <p:attrNameLst>
                                          <p:attrName>ppt_y</p:attrName>
                                        </p:attrNameLst>
                                      </p:cBhvr>
                                      <p:tavLst>
                                        <p:tav tm="0">
                                          <p:val>
                                            <p:strVal val="#ppt_y-1"/>
                                          </p:val>
                                        </p:tav>
                                        <p:tav tm="100000">
                                          <p:val>
                                            <p:strVal val="#ppt_y-(0.354*#ppt_w-0.172*#ppt_h)"/>
                                          </p:val>
                                        </p:tav>
                                      </p:tavLst>
                                    </p:anim>
                                    <p:anim calcmode="lin" valueType="num">
                                      <p:cBhvr>
                                        <p:cTn id="18" dur="156" decel="50000" autoRev="1" fill="hold">
                                          <p:stCondLst>
                                            <p:cond delay="455"/>
                                          </p:stCondLst>
                                        </p:cTn>
                                        <p:tgtEl>
                                          <p:spTgt spid="11"/>
                                        </p:tgtEl>
                                        <p:attrNameLst>
                                          <p:attrName>ppt_y</p:attrName>
                                        </p:attrNameLst>
                                      </p:cBhvr>
                                      <p:tavLst>
                                        <p:tav tm="0">
                                          <p:val>
                                            <p:strVal val="#ppt_y-(0.354*#ppt_w-0.172*#ppt_h)"/>
                                          </p:val>
                                        </p:tav>
                                        <p:tav tm="100000">
                                          <p:val>
                                            <p:strVal val="#ppt_y-(0.354*#ppt_w-0.172*#ppt_h)-#ppt_h/2"/>
                                          </p:val>
                                        </p:tav>
                                      </p:tavLst>
                                    </p:anim>
                                    <p:anim calcmode="lin" valueType="num">
                                      <p:cBhvr>
                                        <p:cTn id="19" dur="136" fill="hold">
                                          <p:stCondLst>
                                            <p:cond delay="864"/>
                                          </p:stCondLst>
                                        </p:cTn>
                                        <p:tgtEl>
                                          <p:spTgt spid="11"/>
                                        </p:tgtEl>
                                        <p:attrNameLst>
                                          <p:attrName>ppt_y</p:attrName>
                                        </p:attrNameLst>
                                      </p:cBhvr>
                                      <p:tavLst>
                                        <p:tav tm="0">
                                          <p:val>
                                            <p:strVal val="#ppt_y-(0.354*#ppt_w-0.172*#ppt_h)"/>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35" presetClass="entr" presetSubtype="0" fill="hold"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fade">
                                      <p:cBhvr>
                                        <p:cTn id="24" dur="2000"/>
                                        <p:tgtEl>
                                          <p:spTgt spid="5"/>
                                        </p:tgtEl>
                                      </p:cBhvr>
                                    </p:animEffect>
                                    <p:anim calcmode="lin" valueType="num">
                                      <p:cBhvr>
                                        <p:cTn id="25" dur="2000" fill="hold"/>
                                        <p:tgtEl>
                                          <p:spTgt spid="5"/>
                                        </p:tgtEl>
                                        <p:attrNameLst>
                                          <p:attrName>style.rotation</p:attrName>
                                        </p:attrNameLst>
                                      </p:cBhvr>
                                      <p:tavLst>
                                        <p:tav tm="0">
                                          <p:val>
                                            <p:fltVal val="720"/>
                                          </p:val>
                                        </p:tav>
                                        <p:tav tm="100000">
                                          <p:val>
                                            <p:fltVal val="0"/>
                                          </p:val>
                                        </p:tav>
                                      </p:tavLst>
                                    </p:anim>
                                    <p:anim calcmode="lin" valueType="num">
                                      <p:cBhvr>
                                        <p:cTn id="26" dur="2000" fill="hold"/>
                                        <p:tgtEl>
                                          <p:spTgt spid="5"/>
                                        </p:tgtEl>
                                        <p:attrNameLst>
                                          <p:attrName>ppt_h</p:attrName>
                                        </p:attrNameLst>
                                      </p:cBhvr>
                                      <p:tavLst>
                                        <p:tav tm="0">
                                          <p:val>
                                            <p:fltVal val="0"/>
                                          </p:val>
                                        </p:tav>
                                        <p:tav tm="100000">
                                          <p:val>
                                            <p:strVal val="#ppt_h"/>
                                          </p:val>
                                        </p:tav>
                                      </p:tavLst>
                                    </p:anim>
                                    <p:anim calcmode="lin" valueType="num">
                                      <p:cBhvr>
                                        <p:cTn id="27" dur="2000" fill="hold"/>
                                        <p:tgtEl>
                                          <p:spTgt spid="5"/>
                                        </p:tgtEl>
                                        <p:attrNameLst>
                                          <p:attrName>ppt_w</p:attrName>
                                        </p:attrNameLst>
                                      </p:cBhvr>
                                      <p:tavLst>
                                        <p:tav tm="0">
                                          <p:val>
                                            <p:fltVal val="0"/>
                                          </p:val>
                                        </p:tav>
                                        <p:tav tm="100000">
                                          <p:val>
                                            <p:strVal val="#ppt_w"/>
                                          </p:val>
                                        </p:tav>
                                      </p:tavLst>
                                    </p:anim>
                                  </p:childTnLst>
                                </p:cTn>
                              </p:par>
                            </p:childTnLst>
                          </p:cTn>
                        </p:par>
                      </p:childTnLst>
                    </p:cTn>
                  </p:par>
                  <p:par>
                    <p:cTn id="28" fill="hold">
                      <p:stCondLst>
                        <p:cond delay="indefinite"/>
                      </p:stCondLst>
                      <p:childTnLst>
                        <p:par>
                          <p:cTn id="29" fill="hold">
                            <p:stCondLst>
                              <p:cond delay="0"/>
                            </p:stCondLst>
                            <p:childTnLst>
                              <p:par>
                                <p:cTn id="30" presetID="38" presetClass="entr" presetSubtype="0" accel="50000" fill="hold" grpId="0" nodeType="clickEffect">
                                  <p:stCondLst>
                                    <p:cond delay="0"/>
                                  </p:stCondLst>
                                  <p:iterate type="lt">
                                    <p:tmPct val="50000"/>
                                  </p:iterate>
                                  <p:childTnLst>
                                    <p:set>
                                      <p:cBhvr>
                                        <p:cTn id="31" dur="1" fill="hold">
                                          <p:stCondLst>
                                            <p:cond delay="0"/>
                                          </p:stCondLst>
                                        </p:cTn>
                                        <p:tgtEl>
                                          <p:spTgt spid="12"/>
                                        </p:tgtEl>
                                        <p:attrNameLst>
                                          <p:attrName>style.visibility</p:attrName>
                                        </p:attrNameLst>
                                      </p:cBhvr>
                                      <p:to>
                                        <p:strVal val="visible"/>
                                      </p:to>
                                    </p:set>
                                    <p:set>
                                      <p:cBhvr>
                                        <p:cTn id="32" dur="455" fill="hold">
                                          <p:stCondLst>
                                            <p:cond delay="0"/>
                                          </p:stCondLst>
                                        </p:cTn>
                                        <p:tgtEl>
                                          <p:spTgt spid="12"/>
                                        </p:tgtEl>
                                        <p:attrNameLst>
                                          <p:attrName>style.rotation</p:attrName>
                                        </p:attrNameLst>
                                      </p:cBhvr>
                                      <p:to>
                                        <p:strVal val="-45.0"/>
                                      </p:to>
                                    </p:set>
                                    <p:anim calcmode="lin" valueType="num">
                                      <p:cBhvr>
                                        <p:cTn id="33" dur="455" fill="hold">
                                          <p:stCondLst>
                                            <p:cond delay="455"/>
                                          </p:stCondLst>
                                        </p:cTn>
                                        <p:tgtEl>
                                          <p:spTgt spid="12"/>
                                        </p:tgtEl>
                                        <p:attrNameLst>
                                          <p:attrName>style.rotation</p:attrName>
                                        </p:attrNameLst>
                                      </p:cBhvr>
                                      <p:tavLst>
                                        <p:tav tm="0">
                                          <p:val>
                                            <p:fltVal val="-45"/>
                                          </p:val>
                                        </p:tav>
                                        <p:tav tm="69900">
                                          <p:val>
                                            <p:fltVal val="45"/>
                                          </p:val>
                                        </p:tav>
                                        <p:tav tm="100000">
                                          <p:val>
                                            <p:fltVal val="0"/>
                                          </p:val>
                                        </p:tav>
                                      </p:tavLst>
                                    </p:anim>
                                    <p:anim calcmode="lin" valueType="num">
                                      <p:cBhvr>
                                        <p:cTn id="34" dur="455" fill="hold">
                                          <p:stCondLst>
                                            <p:cond delay="0"/>
                                          </p:stCondLst>
                                        </p:cTn>
                                        <p:tgtEl>
                                          <p:spTgt spid="12"/>
                                        </p:tgtEl>
                                        <p:attrNameLst>
                                          <p:attrName>ppt_y</p:attrName>
                                        </p:attrNameLst>
                                      </p:cBhvr>
                                      <p:tavLst>
                                        <p:tav tm="0">
                                          <p:val>
                                            <p:strVal val="#ppt_y-1"/>
                                          </p:val>
                                        </p:tav>
                                        <p:tav tm="100000">
                                          <p:val>
                                            <p:strVal val="#ppt_y-(0.354*#ppt_w-0.172*#ppt_h)"/>
                                          </p:val>
                                        </p:tav>
                                      </p:tavLst>
                                    </p:anim>
                                    <p:anim calcmode="lin" valueType="num">
                                      <p:cBhvr>
                                        <p:cTn id="35" dur="156" decel="50000" autoRev="1" fill="hold">
                                          <p:stCondLst>
                                            <p:cond delay="455"/>
                                          </p:stCondLst>
                                        </p:cTn>
                                        <p:tgtEl>
                                          <p:spTgt spid="12"/>
                                        </p:tgtEl>
                                        <p:attrNameLst>
                                          <p:attrName>ppt_y</p:attrName>
                                        </p:attrNameLst>
                                      </p:cBhvr>
                                      <p:tavLst>
                                        <p:tav tm="0">
                                          <p:val>
                                            <p:strVal val="#ppt_y-(0.354*#ppt_w-0.172*#ppt_h)"/>
                                          </p:val>
                                        </p:tav>
                                        <p:tav tm="100000">
                                          <p:val>
                                            <p:strVal val="#ppt_y-(0.354*#ppt_w-0.172*#ppt_h)-#ppt_h/2"/>
                                          </p:val>
                                        </p:tav>
                                      </p:tavLst>
                                    </p:anim>
                                    <p:anim calcmode="lin" valueType="num">
                                      <p:cBhvr>
                                        <p:cTn id="36" dur="136" fill="hold">
                                          <p:stCondLst>
                                            <p:cond delay="864"/>
                                          </p:stCondLst>
                                        </p:cTn>
                                        <p:tgtEl>
                                          <p:spTgt spid="12"/>
                                        </p:tgtEl>
                                        <p:attrNameLst>
                                          <p:attrName>ppt_y</p:attrName>
                                        </p:attrNameLst>
                                      </p:cBhvr>
                                      <p:tavLst>
                                        <p:tav tm="0">
                                          <p:val>
                                            <p:strVal val="#ppt_y-(0.354*#ppt_w-0.172*#ppt_h)"/>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35" presetClass="entr" presetSubtype="0" fill="hold" nodeType="clickEffect">
                                  <p:stCondLst>
                                    <p:cond delay="0"/>
                                  </p:stCondLst>
                                  <p:childTnLst>
                                    <p:set>
                                      <p:cBhvr>
                                        <p:cTn id="40" dur="1" fill="hold">
                                          <p:stCondLst>
                                            <p:cond delay="0"/>
                                          </p:stCondLst>
                                        </p:cTn>
                                        <p:tgtEl>
                                          <p:spTgt spid="6"/>
                                        </p:tgtEl>
                                        <p:attrNameLst>
                                          <p:attrName>style.visibility</p:attrName>
                                        </p:attrNameLst>
                                      </p:cBhvr>
                                      <p:to>
                                        <p:strVal val="visible"/>
                                      </p:to>
                                    </p:set>
                                    <p:animEffect transition="in" filter="fade">
                                      <p:cBhvr>
                                        <p:cTn id="41" dur="2000"/>
                                        <p:tgtEl>
                                          <p:spTgt spid="6"/>
                                        </p:tgtEl>
                                      </p:cBhvr>
                                    </p:animEffect>
                                    <p:anim calcmode="lin" valueType="num">
                                      <p:cBhvr>
                                        <p:cTn id="42" dur="2000" fill="hold"/>
                                        <p:tgtEl>
                                          <p:spTgt spid="6"/>
                                        </p:tgtEl>
                                        <p:attrNameLst>
                                          <p:attrName>style.rotation</p:attrName>
                                        </p:attrNameLst>
                                      </p:cBhvr>
                                      <p:tavLst>
                                        <p:tav tm="0">
                                          <p:val>
                                            <p:fltVal val="720"/>
                                          </p:val>
                                        </p:tav>
                                        <p:tav tm="100000">
                                          <p:val>
                                            <p:fltVal val="0"/>
                                          </p:val>
                                        </p:tav>
                                      </p:tavLst>
                                    </p:anim>
                                    <p:anim calcmode="lin" valueType="num">
                                      <p:cBhvr>
                                        <p:cTn id="43" dur="2000" fill="hold"/>
                                        <p:tgtEl>
                                          <p:spTgt spid="6"/>
                                        </p:tgtEl>
                                        <p:attrNameLst>
                                          <p:attrName>ppt_h</p:attrName>
                                        </p:attrNameLst>
                                      </p:cBhvr>
                                      <p:tavLst>
                                        <p:tav tm="0">
                                          <p:val>
                                            <p:fltVal val="0"/>
                                          </p:val>
                                        </p:tav>
                                        <p:tav tm="100000">
                                          <p:val>
                                            <p:strVal val="#ppt_h"/>
                                          </p:val>
                                        </p:tav>
                                      </p:tavLst>
                                    </p:anim>
                                    <p:anim calcmode="lin" valueType="num">
                                      <p:cBhvr>
                                        <p:cTn id="44" dur="2000" fill="hold"/>
                                        <p:tgtEl>
                                          <p:spTgt spid="6"/>
                                        </p:tgtEl>
                                        <p:attrNameLst>
                                          <p:attrName>ppt_w</p:attrName>
                                        </p:attrNameLst>
                                      </p:cBhvr>
                                      <p:tavLst>
                                        <p:tav tm="0">
                                          <p:val>
                                            <p:fltVal val="0"/>
                                          </p:val>
                                        </p:tav>
                                        <p:tav tm="100000">
                                          <p:val>
                                            <p:strVal val="#ppt_w"/>
                                          </p:val>
                                        </p:tav>
                                      </p:tavLst>
                                    </p:anim>
                                  </p:childTnLst>
                                </p:cTn>
                              </p:par>
                            </p:childTnLst>
                          </p:cTn>
                        </p:par>
                      </p:childTnLst>
                    </p:cTn>
                  </p:par>
                  <p:par>
                    <p:cTn id="45" fill="hold">
                      <p:stCondLst>
                        <p:cond delay="indefinite"/>
                      </p:stCondLst>
                      <p:childTnLst>
                        <p:par>
                          <p:cTn id="46" fill="hold">
                            <p:stCondLst>
                              <p:cond delay="0"/>
                            </p:stCondLst>
                            <p:childTnLst>
                              <p:par>
                                <p:cTn id="47" presetID="38" presetClass="entr" presetSubtype="0" accel="50000" fill="hold" grpId="0" nodeType="clickEffect">
                                  <p:stCondLst>
                                    <p:cond delay="0"/>
                                  </p:stCondLst>
                                  <p:iterate type="lt">
                                    <p:tmPct val="50000"/>
                                  </p:iterate>
                                  <p:childTnLst>
                                    <p:set>
                                      <p:cBhvr>
                                        <p:cTn id="48" dur="1" fill="hold">
                                          <p:stCondLst>
                                            <p:cond delay="0"/>
                                          </p:stCondLst>
                                        </p:cTn>
                                        <p:tgtEl>
                                          <p:spTgt spid="13"/>
                                        </p:tgtEl>
                                        <p:attrNameLst>
                                          <p:attrName>style.visibility</p:attrName>
                                        </p:attrNameLst>
                                      </p:cBhvr>
                                      <p:to>
                                        <p:strVal val="visible"/>
                                      </p:to>
                                    </p:set>
                                    <p:set>
                                      <p:cBhvr>
                                        <p:cTn id="49" dur="455" fill="hold">
                                          <p:stCondLst>
                                            <p:cond delay="0"/>
                                          </p:stCondLst>
                                        </p:cTn>
                                        <p:tgtEl>
                                          <p:spTgt spid="13"/>
                                        </p:tgtEl>
                                        <p:attrNameLst>
                                          <p:attrName>style.rotation</p:attrName>
                                        </p:attrNameLst>
                                      </p:cBhvr>
                                      <p:to>
                                        <p:strVal val="-45.0"/>
                                      </p:to>
                                    </p:set>
                                    <p:anim calcmode="lin" valueType="num">
                                      <p:cBhvr>
                                        <p:cTn id="50" dur="455" fill="hold">
                                          <p:stCondLst>
                                            <p:cond delay="455"/>
                                          </p:stCondLst>
                                        </p:cTn>
                                        <p:tgtEl>
                                          <p:spTgt spid="13"/>
                                        </p:tgtEl>
                                        <p:attrNameLst>
                                          <p:attrName>style.rotation</p:attrName>
                                        </p:attrNameLst>
                                      </p:cBhvr>
                                      <p:tavLst>
                                        <p:tav tm="0">
                                          <p:val>
                                            <p:fltVal val="-45"/>
                                          </p:val>
                                        </p:tav>
                                        <p:tav tm="69900">
                                          <p:val>
                                            <p:fltVal val="45"/>
                                          </p:val>
                                        </p:tav>
                                        <p:tav tm="100000">
                                          <p:val>
                                            <p:fltVal val="0"/>
                                          </p:val>
                                        </p:tav>
                                      </p:tavLst>
                                    </p:anim>
                                    <p:anim calcmode="lin" valueType="num">
                                      <p:cBhvr>
                                        <p:cTn id="51" dur="455" fill="hold">
                                          <p:stCondLst>
                                            <p:cond delay="0"/>
                                          </p:stCondLst>
                                        </p:cTn>
                                        <p:tgtEl>
                                          <p:spTgt spid="13"/>
                                        </p:tgtEl>
                                        <p:attrNameLst>
                                          <p:attrName>ppt_y</p:attrName>
                                        </p:attrNameLst>
                                      </p:cBhvr>
                                      <p:tavLst>
                                        <p:tav tm="0">
                                          <p:val>
                                            <p:strVal val="#ppt_y-1"/>
                                          </p:val>
                                        </p:tav>
                                        <p:tav tm="100000">
                                          <p:val>
                                            <p:strVal val="#ppt_y-(0.354*#ppt_w-0.172*#ppt_h)"/>
                                          </p:val>
                                        </p:tav>
                                      </p:tavLst>
                                    </p:anim>
                                    <p:anim calcmode="lin" valueType="num">
                                      <p:cBhvr>
                                        <p:cTn id="52" dur="156" decel="50000" autoRev="1" fill="hold">
                                          <p:stCondLst>
                                            <p:cond delay="455"/>
                                          </p:stCondLst>
                                        </p:cTn>
                                        <p:tgtEl>
                                          <p:spTgt spid="13"/>
                                        </p:tgtEl>
                                        <p:attrNameLst>
                                          <p:attrName>ppt_y</p:attrName>
                                        </p:attrNameLst>
                                      </p:cBhvr>
                                      <p:tavLst>
                                        <p:tav tm="0">
                                          <p:val>
                                            <p:strVal val="#ppt_y-(0.354*#ppt_w-0.172*#ppt_h)"/>
                                          </p:val>
                                        </p:tav>
                                        <p:tav tm="100000">
                                          <p:val>
                                            <p:strVal val="#ppt_y-(0.354*#ppt_w-0.172*#ppt_h)-#ppt_h/2"/>
                                          </p:val>
                                        </p:tav>
                                      </p:tavLst>
                                    </p:anim>
                                    <p:anim calcmode="lin" valueType="num">
                                      <p:cBhvr>
                                        <p:cTn id="53" dur="136" fill="hold">
                                          <p:stCondLst>
                                            <p:cond delay="864"/>
                                          </p:stCondLst>
                                        </p:cTn>
                                        <p:tgtEl>
                                          <p:spTgt spid="13"/>
                                        </p:tgtEl>
                                        <p:attrNameLst>
                                          <p:attrName>ppt_y</p:attrName>
                                        </p:attrNameLst>
                                      </p:cBhvr>
                                      <p:tavLst>
                                        <p:tav tm="0">
                                          <p:val>
                                            <p:strVal val="#ppt_y-(0.354*#ppt_w-0.172*#ppt_h)"/>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1" presetClass="entr" presetSubtype="4" fill="hold" nodeType="clickEffect">
                                  <p:stCondLst>
                                    <p:cond delay="0"/>
                                  </p:stCondLst>
                                  <p:childTnLst>
                                    <p:set>
                                      <p:cBhvr>
                                        <p:cTn id="57" dur="1" fill="hold">
                                          <p:stCondLst>
                                            <p:cond delay="0"/>
                                          </p:stCondLst>
                                        </p:cTn>
                                        <p:tgtEl>
                                          <p:spTgt spid="7"/>
                                        </p:tgtEl>
                                        <p:attrNameLst>
                                          <p:attrName>style.visibility</p:attrName>
                                        </p:attrNameLst>
                                      </p:cBhvr>
                                      <p:to>
                                        <p:strVal val="visible"/>
                                      </p:to>
                                    </p:set>
                                    <p:animEffect transition="in" filter="wheel(4)">
                                      <p:cBhvr>
                                        <p:cTn id="58" dur="2000"/>
                                        <p:tgtEl>
                                          <p:spTgt spid="7"/>
                                        </p:tgtEl>
                                      </p:cBhvr>
                                    </p:animEffect>
                                  </p:childTnLst>
                                </p:cTn>
                              </p:par>
                            </p:childTnLst>
                          </p:cTn>
                        </p:par>
                      </p:childTnLst>
                    </p:cTn>
                  </p:par>
                  <p:par>
                    <p:cTn id="59" fill="hold">
                      <p:stCondLst>
                        <p:cond delay="indefinite"/>
                      </p:stCondLst>
                      <p:childTnLst>
                        <p:par>
                          <p:cTn id="60" fill="hold">
                            <p:stCondLst>
                              <p:cond delay="0"/>
                            </p:stCondLst>
                            <p:childTnLst>
                              <p:par>
                                <p:cTn id="61" presetID="48" presetClass="entr" presetSubtype="0" accel="50000" fill="hold" grpId="0" nodeType="clickEffect">
                                  <p:stCondLst>
                                    <p:cond delay="0"/>
                                  </p:stCondLst>
                                  <p:childTnLst>
                                    <p:set>
                                      <p:cBhvr>
                                        <p:cTn id="62" dur="1" fill="hold">
                                          <p:stCondLst>
                                            <p:cond delay="0"/>
                                          </p:stCondLst>
                                        </p:cTn>
                                        <p:tgtEl>
                                          <p:spTgt spid="15"/>
                                        </p:tgtEl>
                                        <p:attrNameLst>
                                          <p:attrName>style.visibility</p:attrName>
                                        </p:attrNameLst>
                                      </p:cBhvr>
                                      <p:to>
                                        <p:strVal val="visible"/>
                                      </p:to>
                                    </p:set>
                                    <p:anim calcmode="lin" valueType="num">
                                      <p:cBhvr>
                                        <p:cTn id="63" dur="1000" fill="hold"/>
                                        <p:tgtEl>
                                          <p:spTgt spid="15"/>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64" dur="1000" fill="hold"/>
                                        <p:tgtEl>
                                          <p:spTgt spid="15"/>
                                        </p:tgtEl>
                                        <p:attrNameLst>
                                          <p:attrName>ppt_x</p:attrName>
                                        </p:attrNameLst>
                                      </p:cBhvr>
                                      <p:tavLst>
                                        <p:tav tm="0">
                                          <p:val>
                                            <p:fltVal val="-1"/>
                                          </p:val>
                                        </p:tav>
                                        <p:tav tm="50000">
                                          <p:val>
                                            <p:fltVal val="0.95"/>
                                          </p:val>
                                        </p:tav>
                                        <p:tav tm="100000">
                                          <p:val>
                                            <p:strVal val="#ppt_x"/>
                                          </p:val>
                                        </p:tav>
                                      </p:tavLst>
                                    </p:anim>
                                    <p:anim calcmode="lin" valueType="num">
                                      <p:cBhvr>
                                        <p:cTn id="65" dur="1000" fill="hold"/>
                                        <p:tgtEl>
                                          <p:spTgt spid="15"/>
                                        </p:tgtEl>
                                        <p:attrNameLst>
                                          <p:attrName>ppt_y</p:attrName>
                                        </p:attrNameLst>
                                      </p:cBhvr>
                                      <p:tavLst>
                                        <p:tav tm="0">
                                          <p:val>
                                            <p:strVal val="#ppt_y"/>
                                          </p:val>
                                        </p:tav>
                                        <p:tav tm="100000">
                                          <p:val>
                                            <p:strVal val="#ppt_y"/>
                                          </p:val>
                                        </p:tav>
                                      </p:tavLst>
                                    </p:anim>
                                    <p:animEffect transition="in" filter="fade">
                                      <p:cBhvr>
                                        <p:cTn id="66" dur="1000"/>
                                        <p:tgtEl>
                                          <p:spTgt spid="15"/>
                                        </p:tgtEl>
                                      </p:cBhvr>
                                    </p:animEffect>
                                  </p:childTnLst>
                                </p:cTn>
                              </p:par>
                            </p:childTnLst>
                          </p:cTn>
                        </p:par>
                      </p:childTnLst>
                    </p:cTn>
                  </p:par>
                  <p:par>
                    <p:cTn id="67" fill="hold">
                      <p:stCondLst>
                        <p:cond delay="indefinite"/>
                      </p:stCondLst>
                      <p:childTnLst>
                        <p:par>
                          <p:cTn id="68" fill="hold">
                            <p:stCondLst>
                              <p:cond delay="0"/>
                            </p:stCondLst>
                            <p:childTnLst>
                              <p:par>
                                <p:cTn id="69" presetID="21" presetClass="entr" presetSubtype="4" fill="hold" nodeType="clickEffect">
                                  <p:stCondLst>
                                    <p:cond delay="0"/>
                                  </p:stCondLst>
                                  <p:childTnLst>
                                    <p:set>
                                      <p:cBhvr>
                                        <p:cTn id="70" dur="1" fill="hold">
                                          <p:stCondLst>
                                            <p:cond delay="0"/>
                                          </p:stCondLst>
                                        </p:cTn>
                                        <p:tgtEl>
                                          <p:spTgt spid="8"/>
                                        </p:tgtEl>
                                        <p:attrNameLst>
                                          <p:attrName>style.visibility</p:attrName>
                                        </p:attrNameLst>
                                      </p:cBhvr>
                                      <p:to>
                                        <p:strVal val="visible"/>
                                      </p:to>
                                    </p:set>
                                    <p:animEffect transition="in" filter="wheel(4)">
                                      <p:cBhvr>
                                        <p:cTn id="71" dur="2000"/>
                                        <p:tgtEl>
                                          <p:spTgt spid="8"/>
                                        </p:tgtEl>
                                      </p:cBhvr>
                                    </p:animEffect>
                                  </p:childTnLst>
                                </p:cTn>
                              </p:par>
                            </p:childTnLst>
                          </p:cTn>
                        </p:par>
                      </p:childTnLst>
                    </p:cTn>
                  </p:par>
                  <p:par>
                    <p:cTn id="72" fill="hold">
                      <p:stCondLst>
                        <p:cond delay="indefinite"/>
                      </p:stCondLst>
                      <p:childTnLst>
                        <p:par>
                          <p:cTn id="73" fill="hold">
                            <p:stCondLst>
                              <p:cond delay="0"/>
                            </p:stCondLst>
                            <p:childTnLst>
                              <p:par>
                                <p:cTn id="74" presetID="48" presetClass="entr" presetSubtype="0" accel="50000" fill="hold" grpId="0" nodeType="clickEffect">
                                  <p:stCondLst>
                                    <p:cond delay="0"/>
                                  </p:stCondLst>
                                  <p:childTnLst>
                                    <p:set>
                                      <p:cBhvr>
                                        <p:cTn id="75" dur="1" fill="hold">
                                          <p:stCondLst>
                                            <p:cond delay="0"/>
                                          </p:stCondLst>
                                        </p:cTn>
                                        <p:tgtEl>
                                          <p:spTgt spid="16"/>
                                        </p:tgtEl>
                                        <p:attrNameLst>
                                          <p:attrName>style.visibility</p:attrName>
                                        </p:attrNameLst>
                                      </p:cBhvr>
                                      <p:to>
                                        <p:strVal val="visible"/>
                                      </p:to>
                                    </p:set>
                                    <p:anim calcmode="lin" valueType="num">
                                      <p:cBhvr>
                                        <p:cTn id="76" dur="1000" fill="hold"/>
                                        <p:tgtEl>
                                          <p:spTgt spid="16"/>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77" dur="1000" fill="hold"/>
                                        <p:tgtEl>
                                          <p:spTgt spid="16"/>
                                        </p:tgtEl>
                                        <p:attrNameLst>
                                          <p:attrName>ppt_x</p:attrName>
                                        </p:attrNameLst>
                                      </p:cBhvr>
                                      <p:tavLst>
                                        <p:tav tm="0">
                                          <p:val>
                                            <p:fltVal val="-1"/>
                                          </p:val>
                                        </p:tav>
                                        <p:tav tm="50000">
                                          <p:val>
                                            <p:fltVal val="0.95"/>
                                          </p:val>
                                        </p:tav>
                                        <p:tav tm="100000">
                                          <p:val>
                                            <p:strVal val="#ppt_x"/>
                                          </p:val>
                                        </p:tav>
                                      </p:tavLst>
                                    </p:anim>
                                    <p:anim calcmode="lin" valueType="num">
                                      <p:cBhvr>
                                        <p:cTn id="78" dur="1000" fill="hold"/>
                                        <p:tgtEl>
                                          <p:spTgt spid="16"/>
                                        </p:tgtEl>
                                        <p:attrNameLst>
                                          <p:attrName>ppt_y</p:attrName>
                                        </p:attrNameLst>
                                      </p:cBhvr>
                                      <p:tavLst>
                                        <p:tav tm="0">
                                          <p:val>
                                            <p:strVal val="#ppt_y"/>
                                          </p:val>
                                        </p:tav>
                                        <p:tav tm="100000">
                                          <p:val>
                                            <p:strVal val="#ppt_y"/>
                                          </p:val>
                                        </p:tav>
                                      </p:tavLst>
                                    </p:anim>
                                    <p:animEffect transition="in" filter="fade">
                                      <p:cBhvr>
                                        <p:cTn id="79" dur="1000"/>
                                        <p:tgtEl>
                                          <p:spTgt spid="16"/>
                                        </p:tgtEl>
                                      </p:cBhvr>
                                    </p:animEffect>
                                  </p:childTnLst>
                                </p:cTn>
                              </p:par>
                            </p:childTnLst>
                          </p:cTn>
                        </p:par>
                      </p:childTnLst>
                    </p:cTn>
                  </p:par>
                  <p:par>
                    <p:cTn id="80" fill="hold">
                      <p:stCondLst>
                        <p:cond delay="indefinite"/>
                      </p:stCondLst>
                      <p:childTnLst>
                        <p:par>
                          <p:cTn id="81" fill="hold">
                            <p:stCondLst>
                              <p:cond delay="0"/>
                            </p:stCondLst>
                            <p:childTnLst>
                              <p:par>
                                <p:cTn id="82" presetID="49" presetClass="entr" presetSubtype="0" decel="100000" fill="hold" nodeType="clickEffect">
                                  <p:stCondLst>
                                    <p:cond delay="0"/>
                                  </p:stCondLst>
                                  <p:childTnLst>
                                    <p:set>
                                      <p:cBhvr>
                                        <p:cTn id="83" dur="1" fill="hold">
                                          <p:stCondLst>
                                            <p:cond delay="0"/>
                                          </p:stCondLst>
                                        </p:cTn>
                                        <p:tgtEl>
                                          <p:spTgt spid="9"/>
                                        </p:tgtEl>
                                        <p:attrNameLst>
                                          <p:attrName>style.visibility</p:attrName>
                                        </p:attrNameLst>
                                      </p:cBhvr>
                                      <p:to>
                                        <p:strVal val="visible"/>
                                      </p:to>
                                    </p:set>
                                    <p:anim calcmode="lin" valueType="num">
                                      <p:cBhvr>
                                        <p:cTn id="84" dur="500" fill="hold"/>
                                        <p:tgtEl>
                                          <p:spTgt spid="9"/>
                                        </p:tgtEl>
                                        <p:attrNameLst>
                                          <p:attrName>ppt_w</p:attrName>
                                        </p:attrNameLst>
                                      </p:cBhvr>
                                      <p:tavLst>
                                        <p:tav tm="0">
                                          <p:val>
                                            <p:fltVal val="0"/>
                                          </p:val>
                                        </p:tav>
                                        <p:tav tm="100000">
                                          <p:val>
                                            <p:strVal val="#ppt_w"/>
                                          </p:val>
                                        </p:tav>
                                      </p:tavLst>
                                    </p:anim>
                                    <p:anim calcmode="lin" valueType="num">
                                      <p:cBhvr>
                                        <p:cTn id="85" dur="500" fill="hold"/>
                                        <p:tgtEl>
                                          <p:spTgt spid="9"/>
                                        </p:tgtEl>
                                        <p:attrNameLst>
                                          <p:attrName>ppt_h</p:attrName>
                                        </p:attrNameLst>
                                      </p:cBhvr>
                                      <p:tavLst>
                                        <p:tav tm="0">
                                          <p:val>
                                            <p:fltVal val="0"/>
                                          </p:val>
                                        </p:tav>
                                        <p:tav tm="100000">
                                          <p:val>
                                            <p:strVal val="#ppt_h"/>
                                          </p:val>
                                        </p:tav>
                                      </p:tavLst>
                                    </p:anim>
                                    <p:anim calcmode="lin" valueType="num">
                                      <p:cBhvr>
                                        <p:cTn id="86" dur="500" fill="hold"/>
                                        <p:tgtEl>
                                          <p:spTgt spid="9"/>
                                        </p:tgtEl>
                                        <p:attrNameLst>
                                          <p:attrName>style.rotation</p:attrName>
                                        </p:attrNameLst>
                                      </p:cBhvr>
                                      <p:tavLst>
                                        <p:tav tm="0">
                                          <p:val>
                                            <p:fltVal val="360"/>
                                          </p:val>
                                        </p:tav>
                                        <p:tav tm="100000">
                                          <p:val>
                                            <p:fltVal val="0"/>
                                          </p:val>
                                        </p:tav>
                                      </p:tavLst>
                                    </p:anim>
                                    <p:animEffect transition="in" filter="fade">
                                      <p:cBhvr>
                                        <p:cTn id="87" dur="500"/>
                                        <p:tgtEl>
                                          <p:spTgt spid="9"/>
                                        </p:tgtEl>
                                      </p:cBhvr>
                                    </p:animEffect>
                                  </p:childTnLst>
                                </p:cTn>
                              </p:par>
                            </p:childTnLst>
                          </p:cTn>
                        </p:par>
                      </p:childTnLst>
                    </p:cTn>
                  </p:par>
                  <p:par>
                    <p:cTn id="88" fill="hold">
                      <p:stCondLst>
                        <p:cond delay="indefinite"/>
                      </p:stCondLst>
                      <p:childTnLst>
                        <p:par>
                          <p:cTn id="89" fill="hold">
                            <p:stCondLst>
                              <p:cond delay="0"/>
                            </p:stCondLst>
                            <p:childTnLst>
                              <p:par>
                                <p:cTn id="90" presetID="38" presetClass="entr" presetSubtype="0" accel="50000" fill="hold" grpId="0" nodeType="clickEffect">
                                  <p:stCondLst>
                                    <p:cond delay="0"/>
                                  </p:stCondLst>
                                  <p:iterate type="lt">
                                    <p:tmPct val="50000"/>
                                  </p:iterate>
                                  <p:childTnLst>
                                    <p:set>
                                      <p:cBhvr>
                                        <p:cTn id="91" dur="1" fill="hold">
                                          <p:stCondLst>
                                            <p:cond delay="0"/>
                                          </p:stCondLst>
                                        </p:cTn>
                                        <p:tgtEl>
                                          <p:spTgt spid="18"/>
                                        </p:tgtEl>
                                        <p:attrNameLst>
                                          <p:attrName>style.visibility</p:attrName>
                                        </p:attrNameLst>
                                      </p:cBhvr>
                                      <p:to>
                                        <p:strVal val="visible"/>
                                      </p:to>
                                    </p:set>
                                    <p:set>
                                      <p:cBhvr>
                                        <p:cTn id="92" dur="455" fill="hold">
                                          <p:stCondLst>
                                            <p:cond delay="0"/>
                                          </p:stCondLst>
                                        </p:cTn>
                                        <p:tgtEl>
                                          <p:spTgt spid="18"/>
                                        </p:tgtEl>
                                        <p:attrNameLst>
                                          <p:attrName>style.rotation</p:attrName>
                                        </p:attrNameLst>
                                      </p:cBhvr>
                                      <p:to>
                                        <p:strVal val="-45.0"/>
                                      </p:to>
                                    </p:set>
                                    <p:anim calcmode="lin" valueType="num">
                                      <p:cBhvr>
                                        <p:cTn id="93" dur="455" fill="hold">
                                          <p:stCondLst>
                                            <p:cond delay="455"/>
                                          </p:stCondLst>
                                        </p:cTn>
                                        <p:tgtEl>
                                          <p:spTgt spid="18"/>
                                        </p:tgtEl>
                                        <p:attrNameLst>
                                          <p:attrName>style.rotation</p:attrName>
                                        </p:attrNameLst>
                                      </p:cBhvr>
                                      <p:tavLst>
                                        <p:tav tm="0">
                                          <p:val>
                                            <p:fltVal val="-45"/>
                                          </p:val>
                                        </p:tav>
                                        <p:tav tm="69900">
                                          <p:val>
                                            <p:fltVal val="45"/>
                                          </p:val>
                                        </p:tav>
                                        <p:tav tm="100000">
                                          <p:val>
                                            <p:fltVal val="0"/>
                                          </p:val>
                                        </p:tav>
                                      </p:tavLst>
                                    </p:anim>
                                    <p:anim calcmode="lin" valueType="num">
                                      <p:cBhvr>
                                        <p:cTn id="94" dur="455" fill="hold">
                                          <p:stCondLst>
                                            <p:cond delay="0"/>
                                          </p:stCondLst>
                                        </p:cTn>
                                        <p:tgtEl>
                                          <p:spTgt spid="18"/>
                                        </p:tgtEl>
                                        <p:attrNameLst>
                                          <p:attrName>ppt_y</p:attrName>
                                        </p:attrNameLst>
                                      </p:cBhvr>
                                      <p:tavLst>
                                        <p:tav tm="0">
                                          <p:val>
                                            <p:strVal val="#ppt_y-1"/>
                                          </p:val>
                                        </p:tav>
                                        <p:tav tm="100000">
                                          <p:val>
                                            <p:strVal val="#ppt_y-(0.354*#ppt_w-0.172*#ppt_h)"/>
                                          </p:val>
                                        </p:tav>
                                      </p:tavLst>
                                    </p:anim>
                                    <p:anim calcmode="lin" valueType="num">
                                      <p:cBhvr>
                                        <p:cTn id="95" dur="156" decel="50000" autoRev="1" fill="hold">
                                          <p:stCondLst>
                                            <p:cond delay="455"/>
                                          </p:stCondLst>
                                        </p:cTn>
                                        <p:tgtEl>
                                          <p:spTgt spid="18"/>
                                        </p:tgtEl>
                                        <p:attrNameLst>
                                          <p:attrName>ppt_y</p:attrName>
                                        </p:attrNameLst>
                                      </p:cBhvr>
                                      <p:tavLst>
                                        <p:tav tm="0">
                                          <p:val>
                                            <p:strVal val="#ppt_y-(0.354*#ppt_w-0.172*#ppt_h)"/>
                                          </p:val>
                                        </p:tav>
                                        <p:tav tm="100000">
                                          <p:val>
                                            <p:strVal val="#ppt_y-(0.354*#ppt_w-0.172*#ppt_h)-#ppt_h/2"/>
                                          </p:val>
                                        </p:tav>
                                      </p:tavLst>
                                    </p:anim>
                                    <p:anim calcmode="lin" valueType="num">
                                      <p:cBhvr>
                                        <p:cTn id="96" dur="136" fill="hold">
                                          <p:stCondLst>
                                            <p:cond delay="864"/>
                                          </p:stCondLst>
                                        </p:cTn>
                                        <p:tgtEl>
                                          <p:spTgt spid="18"/>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5" grpId="0" animBg="1"/>
      <p:bldP spid="16" grpId="0" animBg="1"/>
      <p:bldP spid="1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2971800" y="152400"/>
            <a:ext cx="3429000" cy="1905000"/>
          </a:xfrm>
          <a:prstGeom prst="ellipse">
            <a:avLst/>
          </a:prstGeom>
          <a:ln>
            <a:solidFill>
              <a:srgbClr val="C00000"/>
            </a:solidFill>
          </a:ln>
          <a:effectLst>
            <a:glow rad="228600">
              <a:schemeClr val="accent5">
                <a:satMod val="175000"/>
                <a:alpha val="40000"/>
              </a:schemeClr>
            </a:glow>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bn-BD" sz="4800" b="1" dirty="0" smtClean="0"/>
              <a:t> </a:t>
            </a:r>
            <a:r>
              <a:rPr lang="bn-BD" sz="4800" b="1" dirty="0" smtClean="0">
                <a:latin typeface="NikoshBAN" pitchFamily="2" charset="0"/>
                <a:cs typeface="NikoshBAN" pitchFamily="2" charset="0"/>
              </a:rPr>
              <a:t>মূল্যায়ন</a:t>
            </a:r>
            <a:endParaRPr lang="en-US" sz="4800" b="1" dirty="0"/>
          </a:p>
        </p:txBody>
      </p:sp>
      <p:sp>
        <p:nvSpPr>
          <p:cNvPr id="3" name="Up Arrow Callout 2"/>
          <p:cNvSpPr/>
          <p:nvPr/>
        </p:nvSpPr>
        <p:spPr>
          <a:xfrm>
            <a:off x="609600" y="2438400"/>
            <a:ext cx="8077200" cy="3886200"/>
          </a:xfrm>
          <a:prstGeom prst="upArrowCallout">
            <a:avLst/>
          </a:prstGeom>
          <a:ln>
            <a:solidFill>
              <a:srgbClr val="00B0F0"/>
            </a:solidFill>
          </a:ln>
          <a:effectLst>
            <a:glow rad="228600">
              <a:schemeClr val="accent4">
                <a:satMod val="175000"/>
                <a:alpha val="40000"/>
              </a:schemeClr>
            </a:glow>
            <a:outerShdw blurRad="40000" dist="20000" dir="5400000" rotWithShape="0">
              <a:srgbClr val="000000">
                <a:alpha val="38000"/>
              </a:srgbClr>
            </a:outerShdw>
          </a:effectLst>
        </p:spPr>
        <p:style>
          <a:lnRef idx="1">
            <a:schemeClr val="accent3"/>
          </a:lnRef>
          <a:fillRef idx="2">
            <a:schemeClr val="accent3"/>
          </a:fillRef>
          <a:effectRef idx="1">
            <a:schemeClr val="accent3"/>
          </a:effectRef>
          <a:fontRef idx="minor">
            <a:schemeClr val="dk1"/>
          </a:fontRef>
        </p:style>
        <p:txBody>
          <a:bodyPr rtlCol="0" anchor="ctr"/>
          <a:lstStyle/>
          <a:p>
            <a:r>
              <a:rPr lang="bn-BD" sz="3600" b="1" dirty="0" smtClean="0"/>
              <a:t> </a:t>
            </a:r>
            <a:r>
              <a:rPr lang="bn-BD" sz="3600" b="1" dirty="0" smtClean="0">
                <a:latin typeface="NikoshBAN" pitchFamily="2" charset="0"/>
                <a:cs typeface="NikoshBAN" pitchFamily="2" charset="0"/>
              </a:rPr>
              <a:t>১. যৌতুক কাকে বলে ?</a:t>
            </a:r>
          </a:p>
          <a:p>
            <a:r>
              <a:rPr lang="bn-BD" sz="3600" b="1" dirty="0" smtClean="0">
                <a:latin typeface="NikoshBAN" pitchFamily="2" charset="0"/>
                <a:cs typeface="NikoshBAN" pitchFamily="2" charset="0"/>
              </a:rPr>
              <a:t>২. যৌতুক প্রথা কত কাল থেকে প্রচলিত ?</a:t>
            </a:r>
          </a:p>
          <a:p>
            <a:r>
              <a:rPr lang="bn-BD" sz="3600" b="1" dirty="0" smtClean="0">
                <a:latin typeface="NikoshBAN" pitchFamily="2" charset="0"/>
                <a:cs typeface="NikoshBAN" pitchFamily="2" charset="0"/>
              </a:rPr>
              <a:t>৩. যৌতুক প্রথা কী ধরনে সমস্যা ?</a:t>
            </a:r>
            <a:endParaRPr 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0" presetClass="entr" presetSubtype="0" fill="hold" grpId="0" nodeType="clickEffect">
                                  <p:stCondLst>
                                    <p:cond delay="0"/>
                                  </p:stCondLst>
                                  <p:iterate type="lt">
                                    <p:tmPct val="10000"/>
                                  </p:iterate>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1"/>
                                          </p:val>
                                        </p:tav>
                                        <p:tav tm="100000">
                                          <p:val>
                                            <p:strVal val="#ppt_x"/>
                                          </p:val>
                                        </p:tav>
                                      </p:tavLst>
                                    </p:anim>
                                    <p:anim calcmode="lin" valueType="num">
                                      <p:cBhvr>
                                        <p:cTn id="14" dur="10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own Arrow Callout 1"/>
          <p:cNvSpPr/>
          <p:nvPr/>
        </p:nvSpPr>
        <p:spPr>
          <a:xfrm>
            <a:off x="2590800" y="304800"/>
            <a:ext cx="4114800" cy="1676400"/>
          </a:xfrm>
          <a:prstGeom prst="downArrowCallout">
            <a:avLst/>
          </a:prstGeom>
          <a:effectLst>
            <a:glow rad="228600">
              <a:schemeClr val="accent4">
                <a:satMod val="175000"/>
                <a:alpha val="40000"/>
              </a:schemeClr>
            </a:glow>
            <a:outerShdw blurRad="40000" dist="20000" dir="5400000" rotWithShape="0">
              <a:srgbClr val="000000">
                <a:alpha val="38000"/>
              </a:srgbClr>
            </a:outerShdw>
          </a:effectLst>
        </p:spPr>
        <p:style>
          <a:lnRef idx="1">
            <a:schemeClr val="accent3"/>
          </a:lnRef>
          <a:fillRef idx="2">
            <a:schemeClr val="accent3"/>
          </a:fillRef>
          <a:effectRef idx="1">
            <a:schemeClr val="accent3"/>
          </a:effectRef>
          <a:fontRef idx="minor">
            <a:schemeClr val="dk1"/>
          </a:fontRef>
        </p:style>
        <p:txBody>
          <a:bodyPr rtlCol="0" anchor="ctr"/>
          <a:lstStyle/>
          <a:p>
            <a:pPr algn="ctr"/>
            <a:r>
              <a:rPr lang="bn-BD" sz="5400" b="1" dirty="0" smtClean="0">
                <a:latin typeface="NikoshBAN" pitchFamily="2" charset="0"/>
                <a:cs typeface="NikoshBAN" pitchFamily="2" charset="0"/>
              </a:rPr>
              <a:t>বাড়ীর কাজ</a:t>
            </a:r>
            <a:endParaRPr lang="en-US" sz="5400" b="1" dirty="0">
              <a:latin typeface="NikoshBAN" pitchFamily="2" charset="0"/>
              <a:cs typeface="NikoshBAN" pitchFamily="2" charset="0"/>
            </a:endParaRPr>
          </a:p>
        </p:txBody>
      </p:sp>
      <p:sp>
        <p:nvSpPr>
          <p:cNvPr id="3" name="Left-Right Arrow 2"/>
          <p:cNvSpPr/>
          <p:nvPr/>
        </p:nvSpPr>
        <p:spPr>
          <a:xfrm>
            <a:off x="457200" y="2590800"/>
            <a:ext cx="8305800" cy="2590800"/>
          </a:xfrm>
          <a:prstGeom prst="leftRightArrow">
            <a:avLst/>
          </a:prstGeom>
          <a:effectLst>
            <a:glow rad="228600">
              <a:schemeClr val="accent2">
                <a:satMod val="175000"/>
                <a:alpha val="40000"/>
              </a:schemeClr>
            </a:glow>
            <a:outerShdw blurRad="40000" dist="20000" dir="5400000" rotWithShape="0">
              <a:srgbClr val="000000">
                <a:alpha val="38000"/>
              </a:srgbClr>
            </a:outerShdw>
          </a:effectLst>
        </p:spPr>
        <p:style>
          <a:lnRef idx="1">
            <a:schemeClr val="accent6"/>
          </a:lnRef>
          <a:fillRef idx="2">
            <a:schemeClr val="accent6"/>
          </a:fillRef>
          <a:effectRef idx="1">
            <a:schemeClr val="accent6"/>
          </a:effectRef>
          <a:fontRef idx="minor">
            <a:schemeClr val="dk1"/>
          </a:fontRef>
        </p:style>
        <p:txBody>
          <a:bodyPr rtlCol="0" anchor="ctr"/>
          <a:lstStyle/>
          <a:p>
            <a:pPr algn="ctr"/>
            <a:r>
              <a:rPr lang="bn-BD" sz="3600" b="1" dirty="0" smtClean="0">
                <a:latin typeface="NikoshBAN" pitchFamily="2" charset="0"/>
                <a:cs typeface="NikoshBAN" pitchFamily="2" charset="0"/>
              </a:rPr>
              <a:t>যৌতুক বাংলাদেশের নারী নির্যাতনের অন্যতম কারন,তোমার মতামতের পক্ষে যুক্তি দাও।</a:t>
            </a:r>
            <a:endParaRPr lang="en-US" sz="3600" b="1" dirty="0">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Scale>
                                      <p:cBhvr>
                                        <p:cTn id="7"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
                                        </p:tgtEl>
                                        <p:attrNameLst>
                                          <p:attrName>ppt_x</p:attrName>
                                          <p:attrName>ppt_y</p:attrName>
                                        </p:attrNameLst>
                                      </p:cBhvr>
                                    </p:animMotion>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0"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800" decel="100000"/>
                                        <p:tgtEl>
                                          <p:spTgt spid="3"/>
                                        </p:tgtEl>
                                      </p:cBhvr>
                                    </p:animEffect>
                                    <p:anim calcmode="lin" valueType="num">
                                      <p:cBhvr>
                                        <p:cTn id="15" dur="800" decel="100000" fill="hold"/>
                                        <p:tgtEl>
                                          <p:spTgt spid="3"/>
                                        </p:tgtEl>
                                        <p:attrNameLst>
                                          <p:attrName>style.rotation</p:attrName>
                                        </p:attrNameLst>
                                      </p:cBhvr>
                                      <p:tavLst>
                                        <p:tav tm="0">
                                          <p:val>
                                            <p:fltVal val="-90"/>
                                          </p:val>
                                        </p:tav>
                                        <p:tav tm="100000">
                                          <p:val>
                                            <p:fltVal val="0"/>
                                          </p:val>
                                        </p:tav>
                                      </p:tavLst>
                                    </p:anim>
                                    <p:anim calcmode="lin" valueType="num">
                                      <p:cBhvr>
                                        <p:cTn id="16" dur="800" decel="100000" fill="hold"/>
                                        <p:tgtEl>
                                          <p:spTgt spid="3"/>
                                        </p:tgtEl>
                                        <p:attrNameLst>
                                          <p:attrName>ppt_x</p:attrName>
                                        </p:attrNameLst>
                                      </p:cBhvr>
                                      <p:tavLst>
                                        <p:tav tm="0">
                                          <p:val>
                                            <p:strVal val="#ppt_x+0.4"/>
                                          </p:val>
                                        </p:tav>
                                        <p:tav tm="100000">
                                          <p:val>
                                            <p:strVal val="#ppt_x-0.05"/>
                                          </p:val>
                                        </p:tav>
                                      </p:tavLst>
                                    </p:anim>
                                    <p:anim calcmode="lin" valueType="num">
                                      <p:cBhvr>
                                        <p:cTn id="17" dur="800" decel="100000" fill="hold"/>
                                        <p:tgtEl>
                                          <p:spTgt spid="3"/>
                                        </p:tgtEl>
                                        <p:attrNameLst>
                                          <p:attrName>ppt_y</p:attrName>
                                        </p:attrNameLst>
                                      </p:cBhvr>
                                      <p:tavLst>
                                        <p:tav tm="0">
                                          <p:val>
                                            <p:strVal val="#ppt_y-0.4"/>
                                          </p:val>
                                        </p:tav>
                                        <p:tav tm="100000">
                                          <p:val>
                                            <p:strVal val="#ppt_y+0.1"/>
                                          </p:val>
                                        </p:tav>
                                      </p:tavLst>
                                    </p:anim>
                                    <p:anim calcmode="lin" valueType="num">
                                      <p:cBhvr>
                                        <p:cTn id="18" dur="200" accel="100000" fill="hold">
                                          <p:stCondLst>
                                            <p:cond delay="800"/>
                                          </p:stCondLst>
                                        </p:cTn>
                                        <p:tgtEl>
                                          <p:spTgt spid="3"/>
                                        </p:tgtEl>
                                        <p:attrNameLst>
                                          <p:attrName>ppt_x</p:attrName>
                                        </p:attrNameLst>
                                      </p:cBhvr>
                                      <p:tavLst>
                                        <p:tav tm="0">
                                          <p:val>
                                            <p:strVal val="#ppt_x-0.05"/>
                                          </p:val>
                                        </p:tav>
                                        <p:tav tm="100000">
                                          <p:val>
                                            <p:strVal val="#ppt_x"/>
                                          </p:val>
                                        </p:tav>
                                      </p:tavLst>
                                    </p:anim>
                                    <p:anim calcmode="lin" valueType="num">
                                      <p:cBhvr>
                                        <p:cTn id="19" dur="200" accel="100000" fill="hold">
                                          <p:stCondLst>
                                            <p:cond delay="800"/>
                                          </p:stCondLst>
                                        </p:cTn>
                                        <p:tgtEl>
                                          <p:spTgt spid="3"/>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o.jpg"/>
          <p:cNvPicPr>
            <a:picLocks noChangeAspect="1"/>
          </p:cNvPicPr>
          <p:nvPr/>
        </p:nvPicPr>
        <p:blipFill>
          <a:blip r:embed="rId2"/>
          <a:stretch>
            <a:fillRect/>
          </a:stretch>
        </p:blipFill>
        <p:spPr>
          <a:xfrm>
            <a:off x="228600" y="228600"/>
            <a:ext cx="8686799" cy="6400800"/>
          </a:xfrm>
          <a:prstGeom prst="rect">
            <a:avLst/>
          </a:prstGeom>
          <a:ln w="76200">
            <a:solidFill>
              <a:srgbClr val="0000FF"/>
            </a:solidFill>
          </a:ln>
          <a:effectLst>
            <a:glow rad="228600">
              <a:schemeClr val="accent2">
                <a:satMod val="175000"/>
                <a:alpha val="40000"/>
              </a:schemeClr>
            </a:glow>
            <a:outerShdw blurRad="50800" dist="50800" dir="5400000" algn="ctr" rotWithShape="0">
              <a:srgbClr val="FF0000"/>
            </a:outerShdw>
          </a:effectLst>
        </p:spPr>
      </p:pic>
      <p:sp>
        <p:nvSpPr>
          <p:cNvPr id="4" name="Rectangle 3"/>
          <p:cNvSpPr/>
          <p:nvPr/>
        </p:nvSpPr>
        <p:spPr>
          <a:xfrm>
            <a:off x="1905000" y="2438400"/>
            <a:ext cx="5029200" cy="1828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11500" b="1" dirty="0" smtClean="0">
                <a:solidFill>
                  <a:srgbClr val="0000FF"/>
                </a:solidFill>
                <a:latin typeface="NikoshBAN" pitchFamily="2" charset="0"/>
                <a:cs typeface="NikoshBAN" pitchFamily="2" charset="0"/>
              </a:rPr>
              <a:t>ধন্যবাদ</a:t>
            </a:r>
            <a:endParaRPr lang="en-US" sz="11500" b="1" dirty="0">
              <a:solidFill>
                <a:srgbClr val="0000FF"/>
              </a:solidFill>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anim calcmode="lin" valueType="num">
                                      <p:cBhvr>
                                        <p:cTn id="8" dur="2000" fill="hold"/>
                                        <p:tgtEl>
                                          <p:spTgt spid="3"/>
                                        </p:tgtEl>
                                        <p:attrNameLst>
                                          <p:attrName>style.rotation</p:attrName>
                                        </p:attrNameLst>
                                      </p:cBhvr>
                                      <p:tavLst>
                                        <p:tav tm="0">
                                          <p:val>
                                            <p:fltVal val="720"/>
                                          </p:val>
                                        </p:tav>
                                        <p:tav tm="100000">
                                          <p:val>
                                            <p:fltVal val="0"/>
                                          </p:val>
                                        </p:tav>
                                      </p:tavLst>
                                    </p:anim>
                                    <p:anim calcmode="lin" valueType="num">
                                      <p:cBhvr>
                                        <p:cTn id="9" dur="2000" fill="hold"/>
                                        <p:tgtEl>
                                          <p:spTgt spid="3"/>
                                        </p:tgtEl>
                                        <p:attrNameLst>
                                          <p:attrName>ppt_h</p:attrName>
                                        </p:attrNameLst>
                                      </p:cBhvr>
                                      <p:tavLst>
                                        <p:tav tm="0">
                                          <p:val>
                                            <p:fltVal val="0"/>
                                          </p:val>
                                        </p:tav>
                                        <p:tav tm="100000">
                                          <p:val>
                                            <p:strVal val="#ppt_h"/>
                                          </p:val>
                                        </p:tav>
                                      </p:tavLst>
                                    </p:anim>
                                    <p:anim calcmode="lin" valueType="num">
                                      <p:cBhvr>
                                        <p:cTn id="10" dur="2000" fill="hold"/>
                                        <p:tgtEl>
                                          <p:spTgt spid="3"/>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35"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2000"/>
                                        <p:tgtEl>
                                          <p:spTgt spid="4"/>
                                        </p:tgtEl>
                                      </p:cBhvr>
                                    </p:animEffect>
                                    <p:anim calcmode="lin" valueType="num">
                                      <p:cBhvr>
                                        <p:cTn id="16" dur="2000" fill="hold"/>
                                        <p:tgtEl>
                                          <p:spTgt spid="4"/>
                                        </p:tgtEl>
                                        <p:attrNameLst>
                                          <p:attrName>style.rotation</p:attrName>
                                        </p:attrNameLst>
                                      </p:cBhvr>
                                      <p:tavLst>
                                        <p:tav tm="0">
                                          <p:val>
                                            <p:fltVal val="720"/>
                                          </p:val>
                                        </p:tav>
                                        <p:tav tm="100000">
                                          <p:val>
                                            <p:fltVal val="0"/>
                                          </p:val>
                                        </p:tav>
                                      </p:tavLst>
                                    </p:anim>
                                    <p:anim calcmode="lin" valueType="num">
                                      <p:cBhvr>
                                        <p:cTn id="17" dur="2000" fill="hold"/>
                                        <p:tgtEl>
                                          <p:spTgt spid="4"/>
                                        </p:tgtEl>
                                        <p:attrNameLst>
                                          <p:attrName>ppt_h</p:attrName>
                                        </p:attrNameLst>
                                      </p:cBhvr>
                                      <p:tavLst>
                                        <p:tav tm="0">
                                          <p:val>
                                            <p:fltVal val="0"/>
                                          </p:val>
                                        </p:tav>
                                        <p:tav tm="100000">
                                          <p:val>
                                            <p:strVal val="#ppt_h"/>
                                          </p:val>
                                        </p:tav>
                                      </p:tavLst>
                                    </p:anim>
                                    <p:anim calcmode="lin" valueType="num">
                                      <p:cBhvr>
                                        <p:cTn id="18" dur="2000" fill="hold"/>
                                        <p:tgtEl>
                                          <p:spTgt spid="4"/>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orizontal Scroll 1"/>
          <p:cNvSpPr/>
          <p:nvPr/>
        </p:nvSpPr>
        <p:spPr>
          <a:xfrm>
            <a:off x="2133600" y="76200"/>
            <a:ext cx="5029200" cy="1600200"/>
          </a:xfrm>
          <a:prstGeom prst="horizontalScroll">
            <a:avLst/>
          </a:prstGeom>
          <a:ln w="57150">
            <a:solidFill>
              <a:srgbClr val="FF00FF"/>
            </a:solidFill>
          </a:ln>
          <a:effectLst>
            <a:glow rad="101600">
              <a:schemeClr val="accent5">
                <a:satMod val="175000"/>
                <a:alpha val="40000"/>
              </a:schemeClr>
            </a:glow>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bn-BD" sz="8000" b="1" dirty="0" smtClean="0"/>
              <a:t> </a:t>
            </a:r>
            <a:r>
              <a:rPr lang="bn-BD" sz="8000" b="1" dirty="0" smtClean="0">
                <a:latin typeface="NikoshBAN" pitchFamily="2" charset="0"/>
                <a:cs typeface="NikoshBAN" pitchFamily="2" charset="0"/>
              </a:rPr>
              <a:t>পরিচয়</a:t>
            </a:r>
            <a:endParaRPr lang="en-US" sz="8000" b="1" dirty="0"/>
          </a:p>
        </p:txBody>
      </p:sp>
      <p:sp>
        <p:nvSpPr>
          <p:cNvPr id="5" name="Rectangular Callout 4"/>
          <p:cNvSpPr/>
          <p:nvPr/>
        </p:nvSpPr>
        <p:spPr>
          <a:xfrm>
            <a:off x="228600" y="1981200"/>
            <a:ext cx="3962400" cy="3505200"/>
          </a:xfrm>
          <a:prstGeom prst="wedgeRectCallout">
            <a:avLst/>
          </a:prstGeom>
          <a:ln w="76200">
            <a:solidFill>
              <a:srgbClr val="3333FF"/>
            </a:solidFill>
          </a:ln>
          <a:effectLst>
            <a:glow rad="101600">
              <a:schemeClr val="accent2">
                <a:satMod val="175000"/>
                <a:alpha val="40000"/>
              </a:schemeClr>
            </a:glow>
            <a:outerShdw blurRad="40000" dist="20000" dir="5400000" rotWithShape="0">
              <a:srgbClr val="000000">
                <a:alpha val="38000"/>
              </a:srgb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bn-BD" sz="3200" dirty="0" smtClean="0"/>
              <a:t>  </a:t>
            </a:r>
            <a:r>
              <a:rPr lang="bn-BD" sz="3200" dirty="0" smtClean="0">
                <a:latin typeface="NikoshBAN" pitchFamily="2" charset="0"/>
                <a:cs typeface="NikoshBAN" pitchFamily="2" charset="0"/>
              </a:rPr>
              <a:t>নাম: মো: সাইফুল ইসলাম</a:t>
            </a:r>
          </a:p>
          <a:p>
            <a:pPr algn="ctr"/>
            <a:r>
              <a:rPr lang="bn-BD" sz="3200" dirty="0" smtClean="0">
                <a:latin typeface="NikoshBAN" pitchFamily="2" charset="0"/>
                <a:cs typeface="NikoshBAN" pitchFamily="2" charset="0"/>
              </a:rPr>
              <a:t>সহ: শিক্ষক ( কম্পিউটার )</a:t>
            </a:r>
          </a:p>
          <a:p>
            <a:pPr algn="ctr"/>
            <a:r>
              <a:rPr lang="bn-BD" sz="3200" dirty="0" smtClean="0">
                <a:latin typeface="NikoshBAN" pitchFamily="2" charset="0"/>
                <a:cs typeface="NikoshBAN" pitchFamily="2" charset="0"/>
              </a:rPr>
              <a:t>নিউ পাকের হাট উচ্চ বিদ্যালয়</a:t>
            </a:r>
          </a:p>
          <a:p>
            <a:pPr algn="ctr"/>
            <a:r>
              <a:rPr lang="bn-BD" sz="3200" dirty="0" smtClean="0">
                <a:latin typeface="NikoshBAN" pitchFamily="2" charset="0"/>
                <a:cs typeface="NikoshBAN" pitchFamily="2" charset="0"/>
              </a:rPr>
              <a:t>খানসামা, দিনাজপুর।</a:t>
            </a:r>
            <a:endParaRPr lang="en-US" sz="3200" dirty="0"/>
          </a:p>
        </p:txBody>
      </p:sp>
      <p:sp>
        <p:nvSpPr>
          <p:cNvPr id="6" name="Rectangular Callout 5"/>
          <p:cNvSpPr/>
          <p:nvPr/>
        </p:nvSpPr>
        <p:spPr>
          <a:xfrm>
            <a:off x="4724400" y="1905000"/>
            <a:ext cx="3733800" cy="3581400"/>
          </a:xfrm>
          <a:prstGeom prst="wedgeRectCallout">
            <a:avLst/>
          </a:prstGeom>
          <a:ln w="76200">
            <a:solidFill>
              <a:srgbClr val="00CC00"/>
            </a:solidFill>
          </a:ln>
          <a:effectLst>
            <a:glow rad="139700">
              <a:schemeClr val="accent5">
                <a:satMod val="175000"/>
                <a:alpha val="40000"/>
              </a:schemeClr>
            </a:glow>
            <a:outerShdw blurRad="40000" dist="20000" dir="5400000" rotWithShape="0">
              <a:srgbClr val="000000">
                <a:alpha val="38000"/>
              </a:srgbClr>
            </a:outerShdw>
          </a:effectLst>
        </p:spPr>
        <p:style>
          <a:lnRef idx="1">
            <a:schemeClr val="accent6"/>
          </a:lnRef>
          <a:fillRef idx="2">
            <a:schemeClr val="accent6"/>
          </a:fillRef>
          <a:effectRef idx="1">
            <a:schemeClr val="accent6"/>
          </a:effectRef>
          <a:fontRef idx="minor">
            <a:schemeClr val="dk1"/>
          </a:fontRef>
        </p:style>
        <p:txBody>
          <a:bodyPr rtlCol="0" anchor="ctr"/>
          <a:lstStyle/>
          <a:p>
            <a:pPr algn="ctr"/>
            <a:r>
              <a:rPr lang="bn-BD" sz="2800" b="1" dirty="0" smtClean="0">
                <a:latin typeface="NikoshBAN" pitchFamily="2" charset="0"/>
                <a:cs typeface="NikoshBAN" pitchFamily="2" charset="0"/>
              </a:rPr>
              <a:t> বিষয়: বাংলাদেশ ও বিশ্বপরিচয়</a:t>
            </a:r>
            <a:endParaRPr lang="en-US" sz="2800" b="1" dirty="0" smtClean="0">
              <a:latin typeface="NikoshBAN" pitchFamily="2" charset="0"/>
              <a:cs typeface="NikoshBAN" pitchFamily="2" charset="0"/>
            </a:endParaRPr>
          </a:p>
          <a:p>
            <a:pPr algn="ctr"/>
            <a:r>
              <a:rPr lang="bn-BD" sz="2800" b="1" dirty="0" smtClean="0">
                <a:latin typeface="NikoshBAN" pitchFamily="2" charset="0"/>
                <a:cs typeface="NikoshBAN" pitchFamily="2" charset="0"/>
              </a:rPr>
              <a:t>শ্রেণী: ৭ম</a:t>
            </a:r>
          </a:p>
          <a:p>
            <a:pPr algn="ctr"/>
            <a:r>
              <a:rPr lang="bn-BD" sz="2800" b="1" dirty="0" smtClean="0">
                <a:latin typeface="NikoshBAN" pitchFamily="2" charset="0"/>
                <a:cs typeface="NikoshBAN" pitchFamily="2" charset="0"/>
              </a:rPr>
              <a:t>অধ্যায়: দশ</a:t>
            </a:r>
          </a:p>
          <a:p>
            <a:pPr algn="ctr"/>
            <a:r>
              <a:rPr lang="bn-BD" sz="2800" b="1" dirty="0" smtClean="0">
                <a:latin typeface="NikoshBAN" pitchFamily="2" charset="0"/>
                <a:cs typeface="NikoshBAN" pitchFamily="2" charset="0"/>
              </a:rPr>
              <a:t>পাঠ – ১ (বাংলাদেশের যৌতুক প্রথা)</a:t>
            </a:r>
          </a:p>
          <a:p>
            <a:pPr algn="ctr"/>
            <a:r>
              <a:rPr lang="bn-BD" sz="2800" b="1" dirty="0" smtClean="0">
                <a:latin typeface="NikoshBAN" pitchFamily="2" charset="0"/>
                <a:cs typeface="NikoshBAN" pitchFamily="2" charset="0"/>
              </a:rPr>
              <a:t>সময়: ৪০ মিনিট</a:t>
            </a:r>
            <a:endParaRPr lang="en-US" sz="2800" b="1" dirty="0">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3"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childTnLst>
                                </p:cTn>
                              </p:par>
                            </p:childTnLst>
                          </p:cTn>
                        </p:par>
                      </p:childTnLst>
                    </p:cTn>
                  </p:par>
                  <p:par>
                    <p:cTn id="16" fill="hold">
                      <p:stCondLst>
                        <p:cond delay="indefinite"/>
                      </p:stCondLst>
                      <p:childTnLst>
                        <p:par>
                          <p:cTn id="17" fill="hold">
                            <p:stCondLst>
                              <p:cond delay="0"/>
                            </p:stCondLst>
                            <p:childTnLst>
                              <p:par>
                                <p:cTn id="18" presetID="23" presetClass="entr" presetSubtype="16"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 calcmode="lin" valueType="num">
                                      <p:cBhvr>
                                        <p:cTn id="20" dur="500" fill="hold"/>
                                        <p:tgtEl>
                                          <p:spTgt spid="6"/>
                                        </p:tgtEl>
                                        <p:attrNameLst>
                                          <p:attrName>ppt_w</p:attrName>
                                        </p:attrNameLst>
                                      </p:cBhvr>
                                      <p:tavLst>
                                        <p:tav tm="0">
                                          <p:val>
                                            <p:fltVal val="0"/>
                                          </p:val>
                                        </p:tav>
                                        <p:tav tm="100000">
                                          <p:val>
                                            <p:strVal val="#ppt_w"/>
                                          </p:val>
                                        </p:tav>
                                      </p:tavLst>
                                    </p:anim>
                                    <p:anim calcmode="lin" valueType="num">
                                      <p:cBhvr>
                                        <p:cTn id="21" dur="500" fill="hold"/>
                                        <p:tgtEl>
                                          <p:spTgt spid="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q.jpeg"/>
          <p:cNvPicPr>
            <a:picLocks noChangeAspect="1"/>
          </p:cNvPicPr>
          <p:nvPr/>
        </p:nvPicPr>
        <p:blipFill>
          <a:blip r:embed="rId2"/>
          <a:stretch>
            <a:fillRect/>
          </a:stretch>
        </p:blipFill>
        <p:spPr>
          <a:xfrm>
            <a:off x="228600" y="228600"/>
            <a:ext cx="3200400" cy="2692400"/>
          </a:xfrm>
          <a:prstGeom prst="rect">
            <a:avLst/>
          </a:prstGeom>
          <a:ln w="57150">
            <a:solidFill>
              <a:srgbClr val="00FFCC"/>
            </a:solidFill>
          </a:ln>
          <a:effectLst>
            <a:glow rad="139700">
              <a:schemeClr val="accent2">
                <a:satMod val="175000"/>
                <a:alpha val="40000"/>
              </a:schemeClr>
            </a:glow>
          </a:effectLst>
        </p:spPr>
      </p:pic>
      <p:pic>
        <p:nvPicPr>
          <p:cNvPr id="3" name="Picture 2" descr="dormo_jowtok1.jpg"/>
          <p:cNvPicPr>
            <a:picLocks noChangeAspect="1"/>
          </p:cNvPicPr>
          <p:nvPr/>
        </p:nvPicPr>
        <p:blipFill>
          <a:blip r:embed="rId3"/>
          <a:stretch>
            <a:fillRect/>
          </a:stretch>
        </p:blipFill>
        <p:spPr>
          <a:xfrm>
            <a:off x="5562600" y="152400"/>
            <a:ext cx="3429000" cy="2800350"/>
          </a:xfrm>
          <a:prstGeom prst="rect">
            <a:avLst/>
          </a:prstGeom>
          <a:ln w="57150">
            <a:solidFill>
              <a:srgbClr val="00B050"/>
            </a:solidFill>
          </a:ln>
          <a:effectLst>
            <a:glow rad="139700">
              <a:schemeClr val="accent2">
                <a:satMod val="175000"/>
                <a:alpha val="40000"/>
              </a:schemeClr>
            </a:glow>
          </a:effectLst>
        </p:spPr>
      </p:pic>
      <p:pic>
        <p:nvPicPr>
          <p:cNvPr id="4" name="Picture 3" descr="vcx.jpeg"/>
          <p:cNvPicPr>
            <a:picLocks noChangeAspect="1"/>
          </p:cNvPicPr>
          <p:nvPr/>
        </p:nvPicPr>
        <p:blipFill>
          <a:blip r:embed="rId4"/>
          <a:stretch>
            <a:fillRect/>
          </a:stretch>
        </p:blipFill>
        <p:spPr>
          <a:xfrm>
            <a:off x="3657600" y="228600"/>
            <a:ext cx="1676400" cy="2505075"/>
          </a:xfrm>
          <a:prstGeom prst="rect">
            <a:avLst/>
          </a:prstGeom>
          <a:ln w="57150">
            <a:solidFill>
              <a:srgbClr val="FF0000"/>
            </a:solidFill>
          </a:ln>
          <a:effectLst>
            <a:glow rad="139700">
              <a:schemeClr val="accent5">
                <a:satMod val="175000"/>
                <a:alpha val="40000"/>
              </a:schemeClr>
            </a:glow>
          </a:effectLst>
        </p:spPr>
      </p:pic>
      <p:pic>
        <p:nvPicPr>
          <p:cNvPr id="5" name="Picture 4" descr="mao.jpeg"/>
          <p:cNvPicPr>
            <a:picLocks noChangeAspect="1"/>
          </p:cNvPicPr>
          <p:nvPr/>
        </p:nvPicPr>
        <p:blipFill>
          <a:blip r:embed="rId5"/>
          <a:stretch>
            <a:fillRect/>
          </a:stretch>
        </p:blipFill>
        <p:spPr>
          <a:xfrm>
            <a:off x="228600" y="3276600"/>
            <a:ext cx="4114800" cy="3276600"/>
          </a:xfrm>
          <a:prstGeom prst="rect">
            <a:avLst/>
          </a:prstGeom>
          <a:ln w="76200">
            <a:solidFill>
              <a:schemeClr val="accent6">
                <a:lumMod val="75000"/>
              </a:schemeClr>
            </a:solidFill>
          </a:ln>
          <a:effectLst>
            <a:glow rad="139700">
              <a:schemeClr val="accent5">
                <a:satMod val="175000"/>
                <a:alpha val="40000"/>
              </a:schemeClr>
            </a:glow>
          </a:effectLst>
        </p:spPr>
      </p:pic>
      <p:pic>
        <p:nvPicPr>
          <p:cNvPr id="6" name="Picture 5" descr="mqa.jpeg"/>
          <p:cNvPicPr>
            <a:picLocks noChangeAspect="1"/>
          </p:cNvPicPr>
          <p:nvPr/>
        </p:nvPicPr>
        <p:blipFill>
          <a:blip r:embed="rId6"/>
          <a:stretch>
            <a:fillRect/>
          </a:stretch>
        </p:blipFill>
        <p:spPr>
          <a:xfrm>
            <a:off x="4648200" y="3276600"/>
            <a:ext cx="3962400" cy="3352800"/>
          </a:xfrm>
          <a:prstGeom prst="rect">
            <a:avLst/>
          </a:prstGeom>
          <a:ln w="76200">
            <a:solidFill>
              <a:srgbClr val="3333CC"/>
            </a:solidFill>
          </a:ln>
          <a:effectLst>
            <a:glow rad="139700">
              <a:schemeClr val="accent2">
                <a:satMod val="175000"/>
                <a:alpha val="40000"/>
              </a:schemeClr>
            </a:glow>
          </a:effectLst>
        </p:spPr>
      </p:pic>
      <p:sp>
        <p:nvSpPr>
          <p:cNvPr id="7" name="Rectangle 6"/>
          <p:cNvSpPr/>
          <p:nvPr/>
        </p:nvSpPr>
        <p:spPr>
          <a:xfrm>
            <a:off x="2438400" y="2438400"/>
            <a:ext cx="3962400" cy="990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6000" b="1" dirty="0" smtClean="0">
                <a:solidFill>
                  <a:srgbClr val="0000FF"/>
                </a:solidFill>
                <a:latin typeface="NikoshBAN" pitchFamily="2" charset="0"/>
                <a:cs typeface="NikoshBAN" pitchFamily="2" charset="0"/>
              </a:rPr>
              <a:t>বিয়ের যৌতুক</a:t>
            </a:r>
            <a:endParaRPr lang="en-US" sz="6000" b="1" dirty="0">
              <a:solidFill>
                <a:srgbClr val="0000FF"/>
              </a:solidFill>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style.rotation</p:attrName>
                                        </p:attrNameLst>
                                      </p:cBhvr>
                                      <p:tavLst>
                                        <p:tav tm="0">
                                          <p:val>
                                            <p:fltVal val="360"/>
                                          </p:val>
                                        </p:tav>
                                        <p:tav tm="100000">
                                          <p:val>
                                            <p:fltVal val="0"/>
                                          </p:val>
                                        </p:tav>
                                      </p:tavLst>
                                    </p:anim>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p:cTn id="15" dur="500" fill="hold"/>
                                        <p:tgtEl>
                                          <p:spTgt spid="4"/>
                                        </p:tgtEl>
                                        <p:attrNameLst>
                                          <p:attrName>ppt_w</p:attrName>
                                        </p:attrNameLst>
                                      </p:cBhvr>
                                      <p:tavLst>
                                        <p:tav tm="0">
                                          <p:val>
                                            <p:fltVal val="0"/>
                                          </p:val>
                                        </p:tav>
                                        <p:tav tm="100000">
                                          <p:val>
                                            <p:strVal val="#ppt_w"/>
                                          </p:val>
                                        </p:tav>
                                      </p:tavLst>
                                    </p:anim>
                                    <p:anim calcmode="lin" valueType="num">
                                      <p:cBhvr>
                                        <p:cTn id="16" dur="500" fill="hold"/>
                                        <p:tgtEl>
                                          <p:spTgt spid="4"/>
                                        </p:tgtEl>
                                        <p:attrNameLst>
                                          <p:attrName>ppt_h</p:attrName>
                                        </p:attrNameLst>
                                      </p:cBhvr>
                                      <p:tavLst>
                                        <p:tav tm="0">
                                          <p:val>
                                            <p:fltVal val="0"/>
                                          </p:val>
                                        </p:tav>
                                        <p:tav tm="100000">
                                          <p:val>
                                            <p:strVal val="#ppt_h"/>
                                          </p:val>
                                        </p:tav>
                                      </p:tavLst>
                                    </p:anim>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nodeType="clickEffect">
                                  <p:stCondLst>
                                    <p:cond delay="0"/>
                                  </p:stCondLst>
                                  <p:iterate type="lt">
                                    <p:tmPct val="5000"/>
                                  </p:iterate>
                                  <p:childTnLst>
                                    <p:set>
                                      <p:cBhvr>
                                        <p:cTn id="21" dur="1" fill="hold">
                                          <p:stCondLst>
                                            <p:cond delay="0"/>
                                          </p:stCondLst>
                                        </p:cTn>
                                        <p:tgtEl>
                                          <p:spTgt spid="3"/>
                                        </p:tgtEl>
                                        <p:attrNameLst>
                                          <p:attrName>style.visibility</p:attrName>
                                        </p:attrNameLst>
                                      </p:cBhvr>
                                      <p:to>
                                        <p:strVal val="visible"/>
                                      </p:to>
                                    </p:set>
                                    <p:anim calcmode="lin" valueType="num">
                                      <p:cBhvr>
                                        <p:cTn id="22" dur="1000" fill="hold"/>
                                        <p:tgtEl>
                                          <p:spTgt spid="3"/>
                                        </p:tgtEl>
                                        <p:attrNameLst>
                                          <p:attrName>ppt_w</p:attrName>
                                        </p:attrNameLst>
                                      </p:cBhvr>
                                      <p:tavLst>
                                        <p:tav tm="0">
                                          <p:val>
                                            <p:fltVal val="0"/>
                                          </p:val>
                                        </p:tav>
                                        <p:tav tm="100000">
                                          <p:val>
                                            <p:strVal val="#ppt_w"/>
                                          </p:val>
                                        </p:tav>
                                      </p:tavLst>
                                    </p:anim>
                                    <p:anim calcmode="lin" valueType="num">
                                      <p:cBhvr>
                                        <p:cTn id="23" dur="1000" fill="hold"/>
                                        <p:tgtEl>
                                          <p:spTgt spid="3"/>
                                        </p:tgtEl>
                                        <p:attrNameLst>
                                          <p:attrName>ppt_h</p:attrName>
                                        </p:attrNameLst>
                                      </p:cBhvr>
                                      <p:tavLst>
                                        <p:tav tm="0">
                                          <p:val>
                                            <p:fltVal val="0"/>
                                          </p:val>
                                        </p:tav>
                                        <p:tav tm="100000">
                                          <p:val>
                                            <p:strVal val="#ppt_h"/>
                                          </p:val>
                                        </p:tav>
                                      </p:tavLst>
                                    </p:anim>
                                    <p:anim calcmode="lin" valueType="num">
                                      <p:cBhvr>
                                        <p:cTn id="24" dur="1000" fill="hold"/>
                                        <p:tgtEl>
                                          <p:spTgt spid="3"/>
                                        </p:tgtEl>
                                        <p:attrNameLst>
                                          <p:attrName>style.rotation</p:attrName>
                                        </p:attrNameLst>
                                      </p:cBhvr>
                                      <p:tavLst>
                                        <p:tav tm="0">
                                          <p:val>
                                            <p:fltVal val="90"/>
                                          </p:val>
                                        </p:tav>
                                        <p:tav tm="100000">
                                          <p:val>
                                            <p:fltVal val="0"/>
                                          </p:val>
                                        </p:tav>
                                      </p:tavLst>
                                    </p:anim>
                                    <p:animEffect transition="in" filter="fade">
                                      <p:cBhvr>
                                        <p:cTn id="25" dur="1000"/>
                                        <p:tgtEl>
                                          <p:spTgt spid="3"/>
                                        </p:tgtEl>
                                      </p:cBhvr>
                                    </p:animEffect>
                                  </p:childTnLst>
                                </p:cTn>
                              </p:par>
                            </p:childTnLst>
                          </p:cTn>
                        </p:par>
                      </p:childTnLst>
                    </p:cTn>
                  </p:par>
                  <p:par>
                    <p:cTn id="26" fill="hold">
                      <p:stCondLst>
                        <p:cond delay="indefinite"/>
                      </p:stCondLst>
                      <p:childTnLst>
                        <p:par>
                          <p:cTn id="27" fill="hold">
                            <p:stCondLst>
                              <p:cond delay="0"/>
                            </p:stCondLst>
                            <p:childTnLst>
                              <p:par>
                                <p:cTn id="28" presetID="51" presetClass="entr" presetSubtype="0" fill="hold"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fade">
                                      <p:cBhvr>
                                        <p:cTn id="30" dur="770" decel="100000"/>
                                        <p:tgtEl>
                                          <p:spTgt spid="5"/>
                                        </p:tgtEl>
                                      </p:cBhvr>
                                    </p:animEffect>
                                    <p:animScale>
                                      <p:cBhvr>
                                        <p:cTn id="31" dur="770" decel="100000"/>
                                        <p:tgtEl>
                                          <p:spTgt spid="5"/>
                                        </p:tgtEl>
                                      </p:cBhvr>
                                      <p:from x="10000" y="10000"/>
                                      <p:to x="200000" y="450000"/>
                                    </p:animScale>
                                    <p:animScale>
                                      <p:cBhvr>
                                        <p:cTn id="32" dur="1230" accel="100000" fill="hold">
                                          <p:stCondLst>
                                            <p:cond delay="770"/>
                                          </p:stCondLst>
                                        </p:cTn>
                                        <p:tgtEl>
                                          <p:spTgt spid="5"/>
                                        </p:tgtEl>
                                      </p:cBhvr>
                                      <p:from x="200000" y="450000"/>
                                      <p:to x="100000" y="100000"/>
                                    </p:animScale>
                                    <p:set>
                                      <p:cBhvr>
                                        <p:cTn id="33" dur="770" fill="hold"/>
                                        <p:tgtEl>
                                          <p:spTgt spid="5"/>
                                        </p:tgtEl>
                                        <p:attrNameLst>
                                          <p:attrName>ppt_x</p:attrName>
                                        </p:attrNameLst>
                                      </p:cBhvr>
                                      <p:to>
                                        <p:strVal val="(0.5)"/>
                                      </p:to>
                                    </p:set>
                                    <p:anim from="(0.5)" to="(#ppt_x)" calcmode="lin" valueType="num">
                                      <p:cBhvr>
                                        <p:cTn id="34" dur="1230" accel="100000" fill="hold">
                                          <p:stCondLst>
                                            <p:cond delay="770"/>
                                          </p:stCondLst>
                                        </p:cTn>
                                        <p:tgtEl>
                                          <p:spTgt spid="5"/>
                                        </p:tgtEl>
                                        <p:attrNameLst>
                                          <p:attrName>ppt_x</p:attrName>
                                        </p:attrNameLst>
                                      </p:cBhvr>
                                    </p:anim>
                                    <p:set>
                                      <p:cBhvr>
                                        <p:cTn id="35" dur="770" fill="hold"/>
                                        <p:tgtEl>
                                          <p:spTgt spid="5"/>
                                        </p:tgtEl>
                                        <p:attrNameLst>
                                          <p:attrName>ppt_y</p:attrName>
                                        </p:attrNameLst>
                                      </p:cBhvr>
                                      <p:to>
                                        <p:strVal val="(#ppt_y+0.4)"/>
                                      </p:to>
                                    </p:set>
                                    <p:anim from="(#ppt_y+0.4)" to="(#ppt_y)" calcmode="lin" valueType="num">
                                      <p:cBhvr>
                                        <p:cTn id="36" dur="1230" accel="100000" fill="hold">
                                          <p:stCondLst>
                                            <p:cond delay="770"/>
                                          </p:stCondLst>
                                        </p:cTn>
                                        <p:tgtEl>
                                          <p:spTgt spid="5"/>
                                        </p:tgtEl>
                                        <p:attrNameLst>
                                          <p:attrName>ppt_y</p:attrName>
                                        </p:attrNameLst>
                                      </p:cBhvr>
                                    </p:anim>
                                  </p:childTnLst>
                                </p:cTn>
                              </p:par>
                            </p:childTnLst>
                          </p:cTn>
                        </p:par>
                      </p:childTnLst>
                    </p:cTn>
                  </p:par>
                  <p:par>
                    <p:cTn id="37" fill="hold">
                      <p:stCondLst>
                        <p:cond delay="indefinite"/>
                      </p:stCondLst>
                      <p:childTnLst>
                        <p:par>
                          <p:cTn id="38" fill="hold">
                            <p:stCondLst>
                              <p:cond delay="0"/>
                            </p:stCondLst>
                            <p:childTnLst>
                              <p:par>
                                <p:cTn id="39" presetID="35" presetClass="entr" presetSubtype="0" fill="hold" nodeType="clickEffect">
                                  <p:stCondLst>
                                    <p:cond delay="0"/>
                                  </p:stCondLst>
                                  <p:childTnLst>
                                    <p:set>
                                      <p:cBhvr>
                                        <p:cTn id="40" dur="1" fill="hold">
                                          <p:stCondLst>
                                            <p:cond delay="0"/>
                                          </p:stCondLst>
                                        </p:cTn>
                                        <p:tgtEl>
                                          <p:spTgt spid="6"/>
                                        </p:tgtEl>
                                        <p:attrNameLst>
                                          <p:attrName>style.visibility</p:attrName>
                                        </p:attrNameLst>
                                      </p:cBhvr>
                                      <p:to>
                                        <p:strVal val="visible"/>
                                      </p:to>
                                    </p:set>
                                    <p:animEffect transition="in" filter="fade">
                                      <p:cBhvr>
                                        <p:cTn id="41" dur="2000"/>
                                        <p:tgtEl>
                                          <p:spTgt spid="6"/>
                                        </p:tgtEl>
                                      </p:cBhvr>
                                    </p:animEffect>
                                    <p:anim calcmode="lin" valueType="num">
                                      <p:cBhvr>
                                        <p:cTn id="42" dur="2000" fill="hold"/>
                                        <p:tgtEl>
                                          <p:spTgt spid="6"/>
                                        </p:tgtEl>
                                        <p:attrNameLst>
                                          <p:attrName>style.rotation</p:attrName>
                                        </p:attrNameLst>
                                      </p:cBhvr>
                                      <p:tavLst>
                                        <p:tav tm="0">
                                          <p:val>
                                            <p:fltVal val="720"/>
                                          </p:val>
                                        </p:tav>
                                        <p:tav tm="100000">
                                          <p:val>
                                            <p:fltVal val="0"/>
                                          </p:val>
                                        </p:tav>
                                      </p:tavLst>
                                    </p:anim>
                                    <p:anim calcmode="lin" valueType="num">
                                      <p:cBhvr>
                                        <p:cTn id="43" dur="2000" fill="hold"/>
                                        <p:tgtEl>
                                          <p:spTgt spid="6"/>
                                        </p:tgtEl>
                                        <p:attrNameLst>
                                          <p:attrName>ppt_h</p:attrName>
                                        </p:attrNameLst>
                                      </p:cBhvr>
                                      <p:tavLst>
                                        <p:tav tm="0">
                                          <p:val>
                                            <p:fltVal val="0"/>
                                          </p:val>
                                        </p:tav>
                                        <p:tav tm="100000">
                                          <p:val>
                                            <p:strVal val="#ppt_h"/>
                                          </p:val>
                                        </p:tav>
                                      </p:tavLst>
                                    </p:anim>
                                    <p:anim calcmode="lin" valueType="num">
                                      <p:cBhvr>
                                        <p:cTn id="44" dur="2000" fill="hold"/>
                                        <p:tgtEl>
                                          <p:spTgt spid="6"/>
                                        </p:tgtEl>
                                        <p:attrNameLst>
                                          <p:attrName>ppt_w</p:attrName>
                                        </p:attrNameLst>
                                      </p:cBhvr>
                                      <p:tavLst>
                                        <p:tav tm="0">
                                          <p:val>
                                            <p:fltVal val="0"/>
                                          </p:val>
                                        </p:tav>
                                        <p:tav tm="100000">
                                          <p:val>
                                            <p:strVal val="#ppt_w"/>
                                          </p:val>
                                        </p:tav>
                                      </p:tavLst>
                                    </p:anim>
                                  </p:childTnLst>
                                </p:cTn>
                              </p:par>
                            </p:childTnLst>
                          </p:cTn>
                        </p:par>
                      </p:childTnLst>
                    </p:cTn>
                  </p:par>
                  <p:par>
                    <p:cTn id="45" fill="hold">
                      <p:stCondLst>
                        <p:cond delay="indefinite"/>
                      </p:stCondLst>
                      <p:childTnLst>
                        <p:par>
                          <p:cTn id="46" fill="hold">
                            <p:stCondLst>
                              <p:cond delay="0"/>
                            </p:stCondLst>
                            <p:childTnLst>
                              <p:par>
                                <p:cTn id="47" presetID="15" presetClass="entr" presetSubtype="0"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p:cTn id="49" dur="1000" fill="hold"/>
                                        <p:tgtEl>
                                          <p:spTgt spid="7"/>
                                        </p:tgtEl>
                                        <p:attrNameLst>
                                          <p:attrName>ppt_w</p:attrName>
                                        </p:attrNameLst>
                                      </p:cBhvr>
                                      <p:tavLst>
                                        <p:tav tm="0">
                                          <p:val>
                                            <p:fltVal val="0"/>
                                          </p:val>
                                        </p:tav>
                                        <p:tav tm="100000">
                                          <p:val>
                                            <p:strVal val="#ppt_w"/>
                                          </p:val>
                                        </p:tav>
                                      </p:tavLst>
                                    </p:anim>
                                    <p:anim calcmode="lin" valueType="num">
                                      <p:cBhvr>
                                        <p:cTn id="50" dur="1000" fill="hold"/>
                                        <p:tgtEl>
                                          <p:spTgt spid="7"/>
                                        </p:tgtEl>
                                        <p:attrNameLst>
                                          <p:attrName>ppt_h</p:attrName>
                                        </p:attrNameLst>
                                      </p:cBhvr>
                                      <p:tavLst>
                                        <p:tav tm="0">
                                          <p:val>
                                            <p:fltVal val="0"/>
                                          </p:val>
                                        </p:tav>
                                        <p:tav tm="100000">
                                          <p:val>
                                            <p:strVal val="#ppt_h"/>
                                          </p:val>
                                        </p:tav>
                                      </p:tavLst>
                                    </p:anim>
                                    <p:anim calcmode="lin" valueType="num">
                                      <p:cBhvr>
                                        <p:cTn id="51" dur="1000" fill="hold"/>
                                        <p:tgtEl>
                                          <p:spTgt spid="7"/>
                                        </p:tgtEl>
                                        <p:attrNameLst>
                                          <p:attrName>ppt_x</p:attrName>
                                        </p:attrNameLst>
                                      </p:cBhvr>
                                      <p:tavLst>
                                        <p:tav tm="0" fmla="#ppt_x+(cos(-2*pi*(1-$))*-#ppt_x-sin(-2*pi*(1-$))*(1-#ppt_y))*(1-$)">
                                          <p:val>
                                            <p:fltVal val="0"/>
                                          </p:val>
                                        </p:tav>
                                        <p:tav tm="100000">
                                          <p:val>
                                            <p:fltVal val="1"/>
                                          </p:val>
                                        </p:tav>
                                      </p:tavLst>
                                    </p:anim>
                                    <p:anim calcmode="lin" valueType="num">
                                      <p:cBhvr>
                                        <p:cTn id="52" dur="1000" fill="hold"/>
                                        <p:tgtEl>
                                          <p:spTgt spid="7"/>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own Arrow Callout 4"/>
          <p:cNvSpPr/>
          <p:nvPr/>
        </p:nvSpPr>
        <p:spPr>
          <a:xfrm>
            <a:off x="1828800" y="304800"/>
            <a:ext cx="5562600" cy="2057400"/>
          </a:xfrm>
          <a:prstGeom prst="downArrowCallout">
            <a:avLst/>
          </a:prstGeom>
          <a:ln w="76200"/>
          <a:effectLst>
            <a:glow rad="228600">
              <a:schemeClr val="accent5">
                <a:satMod val="175000"/>
                <a:alpha val="40000"/>
              </a:schemeClr>
            </a:glow>
            <a:outerShdw blurRad="40000" dist="20000" dir="5400000" rotWithShape="0">
              <a:srgbClr val="000000">
                <a:alpha val="38000"/>
              </a:srgb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bn-BD" dirty="0" smtClean="0">
                <a:latin typeface="NikoshBAN" pitchFamily="2" charset="0"/>
                <a:cs typeface="NikoshBAN" pitchFamily="2" charset="0"/>
              </a:rPr>
              <a:t>  </a:t>
            </a:r>
            <a:r>
              <a:rPr lang="bn-BD" sz="5400" b="1" dirty="0" smtClean="0">
                <a:latin typeface="NikoshBAN" pitchFamily="2" charset="0"/>
                <a:cs typeface="NikoshBAN" pitchFamily="2" charset="0"/>
              </a:rPr>
              <a:t>আজেকর পাঠের বিষয়</a:t>
            </a:r>
            <a:endParaRPr lang="en-US" sz="5400" b="1" dirty="0">
              <a:latin typeface="NikoshBAN" pitchFamily="2" charset="0"/>
              <a:cs typeface="NikoshBAN" pitchFamily="2" charset="0"/>
            </a:endParaRPr>
          </a:p>
        </p:txBody>
      </p:sp>
      <p:sp>
        <p:nvSpPr>
          <p:cNvPr id="6" name="Oval Callout 5"/>
          <p:cNvSpPr/>
          <p:nvPr/>
        </p:nvSpPr>
        <p:spPr>
          <a:xfrm>
            <a:off x="1524000" y="2819400"/>
            <a:ext cx="5867400" cy="3276600"/>
          </a:xfrm>
          <a:prstGeom prst="wedgeEllipseCallout">
            <a:avLst/>
          </a:prstGeom>
          <a:ln w="76200">
            <a:solidFill>
              <a:srgbClr val="00FFCC"/>
            </a:solidFill>
          </a:ln>
          <a:effectLst>
            <a:glow rad="228600">
              <a:schemeClr val="accent2">
                <a:satMod val="175000"/>
                <a:alpha val="40000"/>
              </a:schemeClr>
            </a:glow>
            <a:outerShdw blurRad="40000" dist="20000" dir="5400000" rotWithShape="0">
              <a:srgbClr val="000000">
                <a:alpha val="38000"/>
              </a:srgbClr>
            </a:outerShdw>
          </a:effectLst>
        </p:spPr>
        <p:style>
          <a:lnRef idx="1">
            <a:schemeClr val="accent5"/>
          </a:lnRef>
          <a:fillRef idx="2">
            <a:schemeClr val="accent5"/>
          </a:fillRef>
          <a:effectRef idx="1">
            <a:schemeClr val="accent5"/>
          </a:effectRef>
          <a:fontRef idx="minor">
            <a:schemeClr val="dk1"/>
          </a:fontRef>
        </p:style>
        <p:txBody>
          <a:bodyPr rtlCol="0" anchor="ctr"/>
          <a:lstStyle/>
          <a:p>
            <a:pPr algn="ctr"/>
            <a:r>
              <a:rPr lang="bn-BD" dirty="0" smtClean="0">
                <a:latin typeface="NikoshBAN" pitchFamily="2" charset="0"/>
                <a:cs typeface="NikoshBAN" pitchFamily="2" charset="0"/>
              </a:rPr>
              <a:t> </a:t>
            </a:r>
            <a:r>
              <a:rPr lang="bn-BD" sz="4000" b="1" dirty="0" smtClean="0">
                <a:latin typeface="NikoshBAN" pitchFamily="2" charset="0"/>
                <a:cs typeface="NikoshBAN" pitchFamily="2" charset="0"/>
              </a:rPr>
              <a:t>বাংলাদেশের যৌতুক প্রথা</a:t>
            </a:r>
            <a:endParaRPr lang="en-US" sz="4000" b="1" dirty="0">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ppt_w</p:attrName>
                                        </p:attrNameLst>
                                      </p:cBhvr>
                                      <p:tavLst>
                                        <p:tav tm="0" fmla="#ppt_w*sin(2.5*pi*$)">
                                          <p:val>
                                            <p:fltVal val="0"/>
                                          </p:val>
                                        </p:tav>
                                        <p:tav tm="100000">
                                          <p:val>
                                            <p:fltVal val="1"/>
                                          </p:val>
                                        </p:tav>
                                      </p:tavLst>
                                    </p:anim>
                                    <p:anim calcmode="lin" valueType="num">
                                      <p:cBhvr>
                                        <p:cTn id="9" dur="20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5"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2000"/>
                                        <p:tgtEl>
                                          <p:spTgt spid="6"/>
                                        </p:tgtEl>
                                      </p:cBhvr>
                                    </p:animEffect>
                                    <p:anim calcmode="lin" valueType="num">
                                      <p:cBhvr>
                                        <p:cTn id="15" dur="2000" fill="hold"/>
                                        <p:tgtEl>
                                          <p:spTgt spid="6"/>
                                        </p:tgtEl>
                                        <p:attrNameLst>
                                          <p:attrName>style.rotation</p:attrName>
                                        </p:attrNameLst>
                                      </p:cBhvr>
                                      <p:tavLst>
                                        <p:tav tm="0">
                                          <p:val>
                                            <p:fltVal val="720"/>
                                          </p:val>
                                        </p:tav>
                                        <p:tav tm="100000">
                                          <p:val>
                                            <p:fltVal val="0"/>
                                          </p:val>
                                        </p:tav>
                                      </p:tavLst>
                                    </p:anim>
                                    <p:anim calcmode="lin" valueType="num">
                                      <p:cBhvr>
                                        <p:cTn id="16" dur="2000" fill="hold"/>
                                        <p:tgtEl>
                                          <p:spTgt spid="6"/>
                                        </p:tgtEl>
                                        <p:attrNameLst>
                                          <p:attrName>ppt_h</p:attrName>
                                        </p:attrNameLst>
                                      </p:cBhvr>
                                      <p:tavLst>
                                        <p:tav tm="0">
                                          <p:val>
                                            <p:fltVal val="0"/>
                                          </p:val>
                                        </p:tav>
                                        <p:tav tm="100000">
                                          <p:val>
                                            <p:strVal val="#ppt_h"/>
                                          </p:val>
                                        </p:tav>
                                      </p:tavLst>
                                    </p:anim>
                                    <p:anim calcmode="lin" valueType="num">
                                      <p:cBhvr>
                                        <p:cTn id="17" dur="2000" fill="hold"/>
                                        <p:tgtEl>
                                          <p:spTgt spid="6"/>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own Arrow Callout 1"/>
          <p:cNvSpPr/>
          <p:nvPr/>
        </p:nvSpPr>
        <p:spPr>
          <a:xfrm>
            <a:off x="762000" y="228600"/>
            <a:ext cx="7543800" cy="2133600"/>
          </a:xfrm>
          <a:prstGeom prst="downArrowCallout">
            <a:avLst/>
          </a:prstGeom>
          <a:ln w="76200">
            <a:solidFill>
              <a:srgbClr val="00CC00"/>
            </a:solidFill>
          </a:ln>
          <a:effectLst>
            <a:glow rad="139700">
              <a:schemeClr val="accent5">
                <a:satMod val="175000"/>
                <a:alpha val="40000"/>
              </a:schemeClr>
            </a:glow>
            <a:outerShdw blurRad="40000" dist="20000" dir="5400000" rotWithShape="0">
              <a:srgbClr val="000000">
                <a:alpha val="38000"/>
              </a:srgbClr>
            </a:outerShdw>
          </a:effectLst>
        </p:spPr>
        <p:style>
          <a:lnRef idx="1">
            <a:schemeClr val="accent6"/>
          </a:lnRef>
          <a:fillRef idx="2">
            <a:schemeClr val="accent6"/>
          </a:fillRef>
          <a:effectRef idx="1">
            <a:schemeClr val="accent6"/>
          </a:effectRef>
          <a:fontRef idx="minor">
            <a:schemeClr val="dk1"/>
          </a:fontRef>
        </p:style>
        <p:txBody>
          <a:bodyPr rtlCol="0" anchor="ctr"/>
          <a:lstStyle/>
          <a:p>
            <a:pPr algn="ctr"/>
            <a:r>
              <a:rPr lang="bn-BD" sz="4800" b="1" dirty="0" smtClean="0">
                <a:latin typeface="NikoshBAN" pitchFamily="2" charset="0"/>
                <a:cs typeface="NikoshBAN" pitchFamily="2" charset="0"/>
              </a:rPr>
              <a:t>আজকের পাঠ থেকে আমরা যা জানব</a:t>
            </a:r>
            <a:endParaRPr lang="en-US" sz="4800" b="1" dirty="0">
              <a:latin typeface="NikoshBAN" pitchFamily="2" charset="0"/>
              <a:cs typeface="NikoshBAN" pitchFamily="2" charset="0"/>
            </a:endParaRPr>
          </a:p>
        </p:txBody>
      </p:sp>
      <p:sp>
        <p:nvSpPr>
          <p:cNvPr id="3" name="Pentagon 2"/>
          <p:cNvSpPr/>
          <p:nvPr/>
        </p:nvSpPr>
        <p:spPr>
          <a:xfrm>
            <a:off x="304800" y="2895600"/>
            <a:ext cx="8610600" cy="3276600"/>
          </a:xfrm>
          <a:prstGeom prst="homePlate">
            <a:avLst/>
          </a:prstGeom>
          <a:ln w="76200">
            <a:solidFill>
              <a:srgbClr val="00B0F0"/>
            </a:solidFill>
          </a:ln>
          <a:effectLst>
            <a:glow rad="228600">
              <a:schemeClr val="accent2">
                <a:satMod val="175000"/>
                <a:alpha val="40000"/>
              </a:schemeClr>
            </a:glow>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bn-BD" sz="3600" b="1" dirty="0" smtClean="0"/>
              <a:t> </a:t>
            </a:r>
            <a:r>
              <a:rPr lang="bn-BD" sz="3600" b="1" dirty="0" smtClean="0">
                <a:latin typeface="NikoshBAN" pitchFamily="2" charset="0"/>
                <a:cs typeface="NikoshBAN" pitchFamily="2" charset="0"/>
              </a:rPr>
              <a:t>যৌতুক কী তা বলতে পারবে।</a:t>
            </a:r>
          </a:p>
          <a:p>
            <a:pPr algn="ctr"/>
            <a:r>
              <a:rPr lang="bn-BD" sz="3600" b="1" dirty="0" smtClean="0">
                <a:latin typeface="NikoshBAN" pitchFamily="2" charset="0"/>
                <a:cs typeface="NikoshBAN" pitchFamily="2" charset="0"/>
              </a:rPr>
              <a:t>যৌতুকের কারনে কী সমস্যা হয় তা বলতে পারবে।</a:t>
            </a:r>
          </a:p>
          <a:p>
            <a:pPr algn="ctr"/>
            <a:r>
              <a:rPr lang="bn-BD" sz="3600" b="1" dirty="0" smtClean="0">
                <a:latin typeface="NikoshBAN" pitchFamily="2" charset="0"/>
                <a:cs typeface="NikoshBAN" pitchFamily="2" charset="0"/>
              </a:rPr>
              <a:t>কী কারনে মানুষ যৌতুক নেয় তা বলতে পারবে।</a:t>
            </a:r>
          </a:p>
          <a:p>
            <a:pPr algn="ctr"/>
            <a:r>
              <a:rPr lang="bn-BD" sz="3600" b="1" dirty="0" smtClean="0">
                <a:latin typeface="NikoshBAN" pitchFamily="2" charset="0"/>
                <a:cs typeface="NikoshBAN" pitchFamily="2" charset="0"/>
              </a:rPr>
              <a:t>যোতুক বন্ধে বাংলাদেশে কী ব্যবস্থা রয়েছে তা বলতে পারবে।</a:t>
            </a:r>
            <a:endParaRPr 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56" presetClass="entr" presetSubtype="0" fill="hold" grpId="0" nodeType="clickEffect">
                                  <p:stCondLst>
                                    <p:cond delay="0"/>
                                  </p:stCondLst>
                                  <p:iterate type="lt">
                                    <p:tmPct val="10000"/>
                                  </p:iterate>
                                  <p:childTnLst>
                                    <p:set>
                                      <p:cBhvr>
                                        <p:cTn id="15" dur="1" fill="hold">
                                          <p:stCondLst>
                                            <p:cond delay="0"/>
                                          </p:stCondLst>
                                        </p:cTn>
                                        <p:tgtEl>
                                          <p:spTgt spid="3"/>
                                        </p:tgtEl>
                                        <p:attrNameLst>
                                          <p:attrName>style.visibility</p:attrName>
                                        </p:attrNameLst>
                                      </p:cBhvr>
                                      <p:to>
                                        <p:strVal val="visible"/>
                                      </p:to>
                                    </p:set>
                                    <p:anim by="(-#ppt_w*2)" calcmode="lin" valueType="num">
                                      <p:cBhvr rctx="PPT">
                                        <p:cTn id="16" dur="500" autoRev="1" fill="hold">
                                          <p:stCondLst>
                                            <p:cond delay="0"/>
                                          </p:stCondLst>
                                        </p:cTn>
                                        <p:tgtEl>
                                          <p:spTgt spid="3"/>
                                        </p:tgtEl>
                                        <p:attrNameLst>
                                          <p:attrName>ppt_w</p:attrName>
                                        </p:attrNameLst>
                                      </p:cBhvr>
                                    </p:anim>
                                    <p:anim by="(#ppt_w*0.50)" calcmode="lin" valueType="num">
                                      <p:cBhvr>
                                        <p:cTn id="17" dur="500" decel="50000" autoRev="1" fill="hold">
                                          <p:stCondLst>
                                            <p:cond delay="0"/>
                                          </p:stCondLst>
                                        </p:cTn>
                                        <p:tgtEl>
                                          <p:spTgt spid="3"/>
                                        </p:tgtEl>
                                        <p:attrNameLst>
                                          <p:attrName>ppt_x</p:attrName>
                                        </p:attrNameLst>
                                      </p:cBhvr>
                                    </p:anim>
                                    <p:anim from="(-#ppt_h/2)" to="(#ppt_y)" calcmode="lin" valueType="num">
                                      <p:cBhvr>
                                        <p:cTn id="18" dur="1000" fill="hold">
                                          <p:stCondLst>
                                            <p:cond delay="0"/>
                                          </p:stCondLst>
                                        </p:cTn>
                                        <p:tgtEl>
                                          <p:spTgt spid="3"/>
                                        </p:tgtEl>
                                        <p:attrNameLst>
                                          <p:attrName>ppt_y</p:attrName>
                                        </p:attrNameLst>
                                      </p:cBhvr>
                                    </p:anim>
                                    <p:animRot by="21600000">
                                      <p:cBhvr>
                                        <p:cTn id="19" dur="1000" fill="hold">
                                          <p:stCondLst>
                                            <p:cond delay="0"/>
                                          </p:stCondLst>
                                        </p:cTn>
                                        <p:tgtEl>
                                          <p:spTgt spid="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kwzm.jpeg"/>
          <p:cNvPicPr>
            <a:picLocks noChangeAspect="1"/>
          </p:cNvPicPr>
          <p:nvPr/>
        </p:nvPicPr>
        <p:blipFill>
          <a:blip r:embed="rId2"/>
          <a:stretch>
            <a:fillRect/>
          </a:stretch>
        </p:blipFill>
        <p:spPr>
          <a:xfrm>
            <a:off x="198748" y="228600"/>
            <a:ext cx="3458852" cy="2590800"/>
          </a:xfrm>
          <a:prstGeom prst="rect">
            <a:avLst/>
          </a:prstGeom>
          <a:ln w="76200">
            <a:solidFill>
              <a:srgbClr val="3333CC"/>
            </a:solidFill>
          </a:ln>
          <a:effectLst>
            <a:glow rad="139700">
              <a:schemeClr val="accent2">
                <a:satMod val="175000"/>
                <a:alpha val="40000"/>
              </a:schemeClr>
            </a:glow>
          </a:effectLst>
        </p:spPr>
      </p:pic>
      <p:pic>
        <p:nvPicPr>
          <p:cNvPr id="3" name="Picture 2" descr="dp.jpeg"/>
          <p:cNvPicPr>
            <a:picLocks noChangeAspect="1"/>
          </p:cNvPicPr>
          <p:nvPr/>
        </p:nvPicPr>
        <p:blipFill>
          <a:blip r:embed="rId3"/>
          <a:stretch>
            <a:fillRect/>
          </a:stretch>
        </p:blipFill>
        <p:spPr>
          <a:xfrm>
            <a:off x="4038600" y="304800"/>
            <a:ext cx="1981200" cy="2362200"/>
          </a:xfrm>
          <a:prstGeom prst="rect">
            <a:avLst/>
          </a:prstGeom>
          <a:ln w="76200">
            <a:solidFill>
              <a:srgbClr val="00CC00"/>
            </a:solidFill>
          </a:ln>
          <a:effectLst>
            <a:glow rad="228600">
              <a:schemeClr val="accent5">
                <a:satMod val="175000"/>
                <a:alpha val="40000"/>
              </a:schemeClr>
            </a:glow>
            <a:outerShdw blurRad="40000" dist="23000" dir="5400000" rotWithShape="0">
              <a:srgbClr val="000000">
                <a:alpha val="35000"/>
              </a:srgbClr>
            </a:outerShdw>
          </a:effectLst>
        </p:spPr>
        <p:style>
          <a:lnRef idx="0">
            <a:schemeClr val="accent3"/>
          </a:lnRef>
          <a:fillRef idx="3">
            <a:schemeClr val="accent3"/>
          </a:fillRef>
          <a:effectRef idx="3">
            <a:schemeClr val="accent3"/>
          </a:effectRef>
          <a:fontRef idx="minor">
            <a:schemeClr val="lt1"/>
          </a:fontRef>
        </p:style>
      </p:pic>
      <p:pic>
        <p:nvPicPr>
          <p:cNvPr id="4" name="Picture 3" descr="dormo_jowtok1.jpg"/>
          <p:cNvPicPr>
            <a:picLocks noChangeAspect="1"/>
          </p:cNvPicPr>
          <p:nvPr/>
        </p:nvPicPr>
        <p:blipFill>
          <a:blip r:embed="rId4"/>
          <a:stretch>
            <a:fillRect/>
          </a:stretch>
        </p:blipFill>
        <p:spPr>
          <a:xfrm>
            <a:off x="6400800" y="152400"/>
            <a:ext cx="2541639" cy="2438400"/>
          </a:xfrm>
          <a:prstGeom prst="rect">
            <a:avLst/>
          </a:prstGeom>
          <a:ln w="76200">
            <a:solidFill>
              <a:srgbClr val="FF0066"/>
            </a:solidFill>
          </a:ln>
          <a:effectLst>
            <a:glow rad="139700">
              <a:schemeClr val="accent4">
                <a:satMod val="175000"/>
                <a:alpha val="40000"/>
              </a:schemeClr>
            </a:glow>
          </a:effectLst>
        </p:spPr>
      </p:pic>
      <p:sp>
        <p:nvSpPr>
          <p:cNvPr id="5" name="Up Arrow Callout 4"/>
          <p:cNvSpPr/>
          <p:nvPr/>
        </p:nvSpPr>
        <p:spPr>
          <a:xfrm>
            <a:off x="1219200" y="2895600"/>
            <a:ext cx="6858000" cy="3657600"/>
          </a:xfrm>
          <a:prstGeom prst="upArrowCallout">
            <a:avLst/>
          </a:prstGeom>
          <a:ln w="76200">
            <a:solidFill>
              <a:srgbClr val="FF00FF"/>
            </a:solidFill>
          </a:ln>
          <a:effectLst>
            <a:glow rad="228600">
              <a:schemeClr val="accent2">
                <a:satMod val="175000"/>
                <a:alpha val="40000"/>
              </a:schemeClr>
            </a:glow>
            <a:outerShdw blurRad="40000" dist="20000" dir="5400000" rotWithShape="0">
              <a:srgbClr val="000000">
                <a:alpha val="38000"/>
              </a:srgb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bn-BD" sz="2800" b="1" dirty="0" smtClean="0"/>
              <a:t> </a:t>
            </a:r>
            <a:r>
              <a:rPr lang="bn-BD" sz="2800" b="1" dirty="0" smtClean="0">
                <a:latin typeface="NikoshBAN" pitchFamily="2" charset="0"/>
                <a:cs typeface="NikoshBAN" pitchFamily="2" charset="0"/>
              </a:rPr>
              <a:t>বিয়ের সময় বর বা কনে বিপরীত পক্ষের কাছ থেকে যে অর্থ বা সম্পদত্তি দাবি করে ও গ্রহন করে তাকেই বলা হয় যৌতুক। বর্তমানে বাংলাদেশে প্রায় সব ক্ষেত্রই বরপক্ষ কনেপক্ষের কাছ থেকে যৌতুক দাবি করে। যোতুক ছাড়া প্রায় কোনো বিয়েই হয় না। এটি একটি সামাজিক কুপ্রথায় পরিণত  হয়েছে।</a:t>
            </a:r>
            <a:endParaRPr lang="en-US" sz="2800" b="1" dirty="0"/>
          </a:p>
        </p:txBody>
      </p:sp>
      <p:sp>
        <p:nvSpPr>
          <p:cNvPr id="6" name="Oval 5"/>
          <p:cNvSpPr/>
          <p:nvPr/>
        </p:nvSpPr>
        <p:spPr>
          <a:xfrm>
            <a:off x="533400" y="2057400"/>
            <a:ext cx="2362200" cy="6858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smtClean="0">
                <a:solidFill>
                  <a:schemeClr val="tx1"/>
                </a:solidFill>
              </a:rPr>
              <a:t> </a:t>
            </a:r>
            <a:r>
              <a:rPr lang="bn-BD" sz="4400" b="1" dirty="0" smtClean="0">
                <a:solidFill>
                  <a:schemeClr val="tx1"/>
                </a:solidFill>
                <a:latin typeface="NikoshBAN" pitchFamily="2" charset="0"/>
                <a:cs typeface="NikoshBAN" pitchFamily="2" charset="0"/>
              </a:rPr>
              <a:t>বিয়ে</a:t>
            </a:r>
            <a:endParaRPr lang="en-US" sz="4400" b="1" dirty="0">
              <a:solidFill>
                <a:schemeClr val="tx1"/>
              </a:solidFill>
            </a:endParaRPr>
          </a:p>
        </p:txBody>
      </p:sp>
      <p:sp>
        <p:nvSpPr>
          <p:cNvPr id="7" name="Rectangle 6"/>
          <p:cNvSpPr/>
          <p:nvPr/>
        </p:nvSpPr>
        <p:spPr>
          <a:xfrm>
            <a:off x="4267200" y="2057400"/>
            <a:ext cx="1219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4000" b="1" dirty="0" smtClean="0">
                <a:solidFill>
                  <a:schemeClr val="tx1"/>
                </a:solidFill>
                <a:latin typeface="NikoshBAN" pitchFamily="2" charset="0"/>
                <a:cs typeface="NikoshBAN" pitchFamily="2" charset="0"/>
              </a:rPr>
              <a:t>গহনা</a:t>
            </a:r>
            <a:endParaRPr lang="en-US" sz="4000" b="1" dirty="0">
              <a:solidFill>
                <a:schemeClr val="tx1"/>
              </a:solidFill>
              <a:latin typeface="NikoshBAN" pitchFamily="2" charset="0"/>
              <a:cs typeface="NikoshBAN" pitchFamily="2" charset="0"/>
            </a:endParaRPr>
          </a:p>
        </p:txBody>
      </p:sp>
      <p:sp>
        <p:nvSpPr>
          <p:cNvPr id="8" name="Rectangle 7"/>
          <p:cNvSpPr/>
          <p:nvPr/>
        </p:nvSpPr>
        <p:spPr>
          <a:xfrm>
            <a:off x="6705600" y="1828800"/>
            <a:ext cx="15240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4000" b="1" dirty="0" smtClean="0">
                <a:solidFill>
                  <a:schemeClr val="tx1"/>
                </a:solidFill>
                <a:latin typeface="NikoshBAN" pitchFamily="2" charset="0"/>
                <a:cs typeface="NikoshBAN" pitchFamily="2" charset="0"/>
              </a:rPr>
              <a:t>টাকা</a:t>
            </a:r>
            <a:endParaRPr lang="en-US" sz="4000" b="1" dirty="0">
              <a:solidFill>
                <a:schemeClr val="tx1"/>
              </a:solidFill>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80">
                                          <p:stCondLst>
                                            <p:cond delay="0"/>
                                          </p:stCondLst>
                                        </p:cTn>
                                        <p:tgtEl>
                                          <p:spTgt spid="3"/>
                                        </p:tgtEl>
                                      </p:cBhvr>
                                    </p:animEffect>
                                    <p:anim calcmode="lin" valueType="num">
                                      <p:cBhvr>
                                        <p:cTn id="16"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1" dur="26">
                                          <p:stCondLst>
                                            <p:cond delay="650"/>
                                          </p:stCondLst>
                                        </p:cTn>
                                        <p:tgtEl>
                                          <p:spTgt spid="3"/>
                                        </p:tgtEl>
                                      </p:cBhvr>
                                      <p:to x="100000" y="60000"/>
                                    </p:animScale>
                                    <p:animScale>
                                      <p:cBhvr>
                                        <p:cTn id="22" dur="166" decel="50000">
                                          <p:stCondLst>
                                            <p:cond delay="676"/>
                                          </p:stCondLst>
                                        </p:cTn>
                                        <p:tgtEl>
                                          <p:spTgt spid="3"/>
                                        </p:tgtEl>
                                      </p:cBhvr>
                                      <p:to x="100000" y="100000"/>
                                    </p:animScale>
                                    <p:animScale>
                                      <p:cBhvr>
                                        <p:cTn id="23" dur="26">
                                          <p:stCondLst>
                                            <p:cond delay="1312"/>
                                          </p:stCondLst>
                                        </p:cTn>
                                        <p:tgtEl>
                                          <p:spTgt spid="3"/>
                                        </p:tgtEl>
                                      </p:cBhvr>
                                      <p:to x="100000" y="80000"/>
                                    </p:animScale>
                                    <p:animScale>
                                      <p:cBhvr>
                                        <p:cTn id="24" dur="166" decel="50000">
                                          <p:stCondLst>
                                            <p:cond delay="1338"/>
                                          </p:stCondLst>
                                        </p:cTn>
                                        <p:tgtEl>
                                          <p:spTgt spid="3"/>
                                        </p:tgtEl>
                                      </p:cBhvr>
                                      <p:to x="100000" y="100000"/>
                                    </p:animScale>
                                    <p:animScale>
                                      <p:cBhvr>
                                        <p:cTn id="25" dur="26">
                                          <p:stCondLst>
                                            <p:cond delay="1642"/>
                                          </p:stCondLst>
                                        </p:cTn>
                                        <p:tgtEl>
                                          <p:spTgt spid="3"/>
                                        </p:tgtEl>
                                      </p:cBhvr>
                                      <p:to x="100000" y="90000"/>
                                    </p:animScale>
                                    <p:animScale>
                                      <p:cBhvr>
                                        <p:cTn id="26" dur="166" decel="50000">
                                          <p:stCondLst>
                                            <p:cond delay="1668"/>
                                          </p:stCondLst>
                                        </p:cTn>
                                        <p:tgtEl>
                                          <p:spTgt spid="3"/>
                                        </p:tgtEl>
                                      </p:cBhvr>
                                      <p:to x="100000" y="100000"/>
                                    </p:animScale>
                                    <p:animScale>
                                      <p:cBhvr>
                                        <p:cTn id="27" dur="26">
                                          <p:stCondLst>
                                            <p:cond delay="1808"/>
                                          </p:stCondLst>
                                        </p:cTn>
                                        <p:tgtEl>
                                          <p:spTgt spid="3"/>
                                        </p:tgtEl>
                                      </p:cBhvr>
                                      <p:to x="100000" y="95000"/>
                                    </p:animScale>
                                    <p:animScale>
                                      <p:cBhvr>
                                        <p:cTn id="28" dur="166" decel="50000">
                                          <p:stCondLst>
                                            <p:cond delay="1834"/>
                                          </p:stCondLst>
                                        </p:cTn>
                                        <p:tgtEl>
                                          <p:spTgt spid="3"/>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52" presetClass="entr" presetSubtype="0" fill="hold" nodeType="clickEffect">
                                  <p:stCondLst>
                                    <p:cond delay="0"/>
                                  </p:stCondLst>
                                  <p:childTnLst>
                                    <p:set>
                                      <p:cBhvr>
                                        <p:cTn id="32" dur="1" fill="hold">
                                          <p:stCondLst>
                                            <p:cond delay="0"/>
                                          </p:stCondLst>
                                        </p:cTn>
                                        <p:tgtEl>
                                          <p:spTgt spid="4"/>
                                        </p:tgtEl>
                                        <p:attrNameLst>
                                          <p:attrName>style.visibility</p:attrName>
                                        </p:attrNameLst>
                                      </p:cBhvr>
                                      <p:to>
                                        <p:strVal val="visible"/>
                                      </p:to>
                                    </p:set>
                                    <p:animScale>
                                      <p:cBhvr>
                                        <p:cTn id="33" dur="1000" decel="50000" fill="hold">
                                          <p:stCondLst>
                                            <p:cond delay="0"/>
                                          </p:stCondLst>
                                        </p:cTn>
                                        <p:tgtEl>
                                          <p:spTgt spid="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4" dur="1000" decel="50000" fill="hold">
                                          <p:stCondLst>
                                            <p:cond delay="0"/>
                                          </p:stCondLst>
                                        </p:cTn>
                                        <p:tgtEl>
                                          <p:spTgt spid="4"/>
                                        </p:tgtEl>
                                        <p:attrNameLst>
                                          <p:attrName>ppt_x</p:attrName>
                                          <p:attrName>ppt_y</p:attrName>
                                        </p:attrNameLst>
                                      </p:cBhvr>
                                    </p:animMotion>
                                    <p:animEffect transition="in" filter="fade">
                                      <p:cBhvr>
                                        <p:cTn id="35" dur="1000"/>
                                        <p:tgtEl>
                                          <p:spTgt spid="4"/>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6"/>
                                        </p:tgtEl>
                                        <p:attrNameLst>
                                          <p:attrName>style.visibility</p:attrName>
                                        </p:attrNameLst>
                                      </p:cBhvr>
                                      <p:to>
                                        <p:strVal val="visible"/>
                                      </p:to>
                                    </p:set>
                                    <p:anim calcmode="lin" valueType="num">
                                      <p:cBhvr additive="base">
                                        <p:cTn id="40" dur="500" fill="hold"/>
                                        <p:tgtEl>
                                          <p:spTgt spid="6"/>
                                        </p:tgtEl>
                                        <p:attrNameLst>
                                          <p:attrName>ppt_x</p:attrName>
                                        </p:attrNameLst>
                                      </p:cBhvr>
                                      <p:tavLst>
                                        <p:tav tm="0">
                                          <p:val>
                                            <p:strVal val="#ppt_x"/>
                                          </p:val>
                                        </p:tav>
                                        <p:tav tm="100000">
                                          <p:val>
                                            <p:strVal val="#ppt_x"/>
                                          </p:val>
                                        </p:tav>
                                      </p:tavLst>
                                    </p:anim>
                                    <p:anim calcmode="lin" valueType="num">
                                      <p:cBhvr additive="base">
                                        <p:cTn id="41"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7"/>
                                        </p:tgtEl>
                                        <p:attrNameLst>
                                          <p:attrName>style.visibility</p:attrName>
                                        </p:attrNameLst>
                                      </p:cBhvr>
                                      <p:to>
                                        <p:strVal val="visible"/>
                                      </p:to>
                                    </p:set>
                                    <p:anim calcmode="lin" valueType="num">
                                      <p:cBhvr additive="base">
                                        <p:cTn id="46" dur="500" fill="hold"/>
                                        <p:tgtEl>
                                          <p:spTgt spid="7"/>
                                        </p:tgtEl>
                                        <p:attrNameLst>
                                          <p:attrName>ppt_x</p:attrName>
                                        </p:attrNameLst>
                                      </p:cBhvr>
                                      <p:tavLst>
                                        <p:tav tm="0">
                                          <p:val>
                                            <p:strVal val="#ppt_x"/>
                                          </p:val>
                                        </p:tav>
                                        <p:tav tm="100000">
                                          <p:val>
                                            <p:strVal val="#ppt_x"/>
                                          </p:val>
                                        </p:tav>
                                      </p:tavLst>
                                    </p:anim>
                                    <p:anim calcmode="lin" valueType="num">
                                      <p:cBhvr additive="base">
                                        <p:cTn id="47"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grpId="0" nodeType="clickEffect">
                                  <p:stCondLst>
                                    <p:cond delay="0"/>
                                  </p:stCondLst>
                                  <p:childTnLst>
                                    <p:set>
                                      <p:cBhvr>
                                        <p:cTn id="51" dur="1" fill="hold">
                                          <p:stCondLst>
                                            <p:cond delay="0"/>
                                          </p:stCondLst>
                                        </p:cTn>
                                        <p:tgtEl>
                                          <p:spTgt spid="8"/>
                                        </p:tgtEl>
                                        <p:attrNameLst>
                                          <p:attrName>style.visibility</p:attrName>
                                        </p:attrNameLst>
                                      </p:cBhvr>
                                      <p:to>
                                        <p:strVal val="visible"/>
                                      </p:to>
                                    </p:set>
                                    <p:anim calcmode="lin" valueType="num">
                                      <p:cBhvr additive="base">
                                        <p:cTn id="52" dur="500" fill="hold"/>
                                        <p:tgtEl>
                                          <p:spTgt spid="8"/>
                                        </p:tgtEl>
                                        <p:attrNameLst>
                                          <p:attrName>ppt_x</p:attrName>
                                        </p:attrNameLst>
                                      </p:cBhvr>
                                      <p:tavLst>
                                        <p:tav tm="0">
                                          <p:val>
                                            <p:strVal val="#ppt_x"/>
                                          </p:val>
                                        </p:tav>
                                        <p:tav tm="100000">
                                          <p:val>
                                            <p:strVal val="#ppt_x"/>
                                          </p:val>
                                        </p:tav>
                                      </p:tavLst>
                                    </p:anim>
                                    <p:anim calcmode="lin" valueType="num">
                                      <p:cBhvr additive="base">
                                        <p:cTn id="53"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7" presetClass="entr" presetSubtype="0" fill="hold" grpId="0" nodeType="clickEffect">
                                  <p:stCondLst>
                                    <p:cond delay="0"/>
                                  </p:stCondLst>
                                  <p:iterate type="lt">
                                    <p:tmPct val="50000"/>
                                  </p:iterate>
                                  <p:childTnLst>
                                    <p:set>
                                      <p:cBhvr>
                                        <p:cTn id="57" dur="1" fill="hold">
                                          <p:stCondLst>
                                            <p:cond delay="0"/>
                                          </p:stCondLst>
                                        </p:cTn>
                                        <p:tgtEl>
                                          <p:spTgt spid="5"/>
                                        </p:tgtEl>
                                        <p:attrNameLst>
                                          <p:attrName>style.visibility</p:attrName>
                                        </p:attrNameLst>
                                      </p:cBhvr>
                                      <p:to>
                                        <p:strVal val="visible"/>
                                      </p:to>
                                    </p:set>
                                    <p:anim calcmode="discrete" valueType="clr">
                                      <p:cBhvr override="childStyle">
                                        <p:cTn id="58" dur="80"/>
                                        <p:tgtEl>
                                          <p:spTgt spid="5"/>
                                        </p:tgtEl>
                                        <p:attrNameLst>
                                          <p:attrName>style.color</p:attrName>
                                        </p:attrNameLst>
                                      </p:cBhvr>
                                      <p:tavLst>
                                        <p:tav tm="0">
                                          <p:val>
                                            <p:clrVal>
                                              <a:schemeClr val="accent2"/>
                                            </p:clrVal>
                                          </p:val>
                                        </p:tav>
                                        <p:tav tm="50000">
                                          <p:val>
                                            <p:clrVal>
                                              <a:schemeClr val="hlink"/>
                                            </p:clrVal>
                                          </p:val>
                                        </p:tav>
                                      </p:tavLst>
                                    </p:anim>
                                    <p:anim calcmode="discrete" valueType="clr">
                                      <p:cBhvr>
                                        <p:cTn id="59" dur="80"/>
                                        <p:tgtEl>
                                          <p:spTgt spid="5"/>
                                        </p:tgtEl>
                                        <p:attrNameLst>
                                          <p:attrName>fillcolor</p:attrName>
                                        </p:attrNameLst>
                                      </p:cBhvr>
                                      <p:tavLst>
                                        <p:tav tm="0">
                                          <p:val>
                                            <p:clrVal>
                                              <a:schemeClr val="accent2"/>
                                            </p:clrVal>
                                          </p:val>
                                        </p:tav>
                                        <p:tav tm="50000">
                                          <p:val>
                                            <p:clrVal>
                                              <a:schemeClr val="hlink"/>
                                            </p:clrVal>
                                          </p:val>
                                        </p:tav>
                                      </p:tavLst>
                                    </p:anim>
                                    <p:set>
                                      <p:cBhvr>
                                        <p:cTn id="60" dur="80"/>
                                        <p:tgtEl>
                                          <p:spTgt spid="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banglabarta_20120614063839.jpg"/>
          <p:cNvPicPr>
            <a:picLocks noChangeAspect="1"/>
          </p:cNvPicPr>
          <p:nvPr/>
        </p:nvPicPr>
        <p:blipFill>
          <a:blip r:embed="rId2"/>
          <a:stretch>
            <a:fillRect/>
          </a:stretch>
        </p:blipFill>
        <p:spPr>
          <a:xfrm>
            <a:off x="3429000" y="152400"/>
            <a:ext cx="2857500" cy="2286000"/>
          </a:xfrm>
          <a:prstGeom prst="rect">
            <a:avLst/>
          </a:prstGeom>
          <a:ln w="38100">
            <a:solidFill>
              <a:srgbClr val="FF0000"/>
            </a:solidFill>
          </a:ln>
        </p:spPr>
      </p:pic>
      <p:pic>
        <p:nvPicPr>
          <p:cNvPr id="3" name="Picture 2" descr="bz.jpeg"/>
          <p:cNvPicPr>
            <a:picLocks noChangeAspect="1"/>
          </p:cNvPicPr>
          <p:nvPr/>
        </p:nvPicPr>
        <p:blipFill>
          <a:blip r:embed="rId3"/>
          <a:stretch>
            <a:fillRect/>
          </a:stretch>
        </p:blipFill>
        <p:spPr>
          <a:xfrm>
            <a:off x="152400" y="152400"/>
            <a:ext cx="3124200" cy="2362200"/>
          </a:xfrm>
          <a:prstGeom prst="rect">
            <a:avLst/>
          </a:prstGeom>
          <a:ln w="38100">
            <a:solidFill>
              <a:srgbClr val="3333CC"/>
            </a:solidFill>
          </a:ln>
        </p:spPr>
      </p:pic>
      <p:sp>
        <p:nvSpPr>
          <p:cNvPr id="4" name="Rounded Rectangle 3"/>
          <p:cNvSpPr/>
          <p:nvPr/>
        </p:nvSpPr>
        <p:spPr>
          <a:xfrm>
            <a:off x="381000" y="2743200"/>
            <a:ext cx="8458200" cy="3962400"/>
          </a:xfrm>
          <a:prstGeom prst="round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w="76200">
            <a:solidFill>
              <a:srgbClr val="00FFCC"/>
            </a:solidFill>
          </a:ln>
          <a:effectLst>
            <a:glow rad="228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2800" b="1" dirty="0" smtClean="0">
                <a:solidFill>
                  <a:srgbClr val="002060"/>
                </a:solidFill>
                <a:latin typeface="NikoshBAN" pitchFamily="2" charset="0"/>
                <a:cs typeface="NikoshBAN" pitchFamily="2" charset="0"/>
              </a:rPr>
              <a:t>বাংলাদেশে যোতুক প্রথা একটি মারাত্মক সামাজিক ব্যাধি। এর পেছনে নানা কারণ রয়েছে। তবে দারিদ্র্যের কারণেই এ সমস্যার সৃষ্টি হয়েছে বলে মনে করা হয়। দারিদ্র্যের করণেই বরপক্ষ কনেপক্ষের কাছে অর্থ-সম্পদ দাবি করে। কনের পিতার অর্থ-সম্পদ ব্যবহার করেই বর প্রতিষ্ঠা লাভ করতে চায়। এদেশে অধিকাংশ নারী কেবল গ্রহকর্মেই নিযুক্ত থাকে। ঘরের সব কাজ করলেও তার কোনো অর্থ রোজগার হয় না। তারা স্বামীর সংসারে পরনির্ভরশীল জীবনযাপন করে। এ ধরনের নারীরাই অধিকাংশ ক্ষেত্রে স্বামীর নিগ্রহ ও নির্যাতন ভোগ করে।</a:t>
            </a:r>
            <a:endParaRPr lang="en-US" sz="2800" b="1" dirty="0">
              <a:solidFill>
                <a:srgbClr val="002060"/>
              </a:solidFill>
              <a:latin typeface="NikoshBAN" pitchFamily="2" charset="0"/>
              <a:cs typeface="NikoshBAN" pitchFamily="2" charset="0"/>
            </a:endParaRPr>
          </a:p>
        </p:txBody>
      </p:sp>
      <p:pic>
        <p:nvPicPr>
          <p:cNvPr id="5" name="Picture 4" descr="1.jpg"/>
          <p:cNvPicPr>
            <a:picLocks noChangeAspect="1"/>
          </p:cNvPicPr>
          <p:nvPr/>
        </p:nvPicPr>
        <p:blipFill>
          <a:blip r:embed="rId4"/>
          <a:stretch>
            <a:fillRect/>
          </a:stretch>
        </p:blipFill>
        <p:spPr>
          <a:xfrm>
            <a:off x="6477000" y="76200"/>
            <a:ext cx="2514600" cy="2286000"/>
          </a:xfrm>
          <a:prstGeom prst="rect">
            <a:avLst/>
          </a:prstGeom>
          <a:ln w="38100">
            <a:solidFill>
              <a:srgbClr val="00CC00"/>
            </a:solidFill>
          </a:ln>
        </p:spPr>
      </p:pic>
      <p:sp>
        <p:nvSpPr>
          <p:cNvPr id="6" name="Rectangle 5"/>
          <p:cNvSpPr/>
          <p:nvPr/>
        </p:nvSpPr>
        <p:spPr>
          <a:xfrm>
            <a:off x="2286000" y="1524000"/>
            <a:ext cx="53340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4000" b="1" dirty="0" smtClean="0">
                <a:solidFill>
                  <a:srgbClr val="FF0000"/>
                </a:solidFill>
                <a:latin typeface="NikoshBAN" pitchFamily="2" charset="0"/>
                <a:cs typeface="NikoshBAN" pitchFamily="2" charset="0"/>
              </a:rPr>
              <a:t>যৌতুকের কারনে নির্যাতিত নারী</a:t>
            </a:r>
            <a:endParaRPr lang="en-US" sz="4000" b="1" dirty="0">
              <a:solidFill>
                <a:srgbClr val="FF0000"/>
              </a:solidFill>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edge">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edge">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heel(4)">
                                      <p:cBhvr>
                                        <p:cTn id="17" dur="2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56" presetClass="entr" presetSubtype="0" fill="hold" grpId="0" nodeType="clickEffect">
                                  <p:stCondLst>
                                    <p:cond delay="0"/>
                                  </p:stCondLst>
                                  <p:iterate type="lt">
                                    <p:tmPct val="10000"/>
                                  </p:iterate>
                                  <p:childTnLst>
                                    <p:set>
                                      <p:cBhvr>
                                        <p:cTn id="21" dur="1" fill="hold">
                                          <p:stCondLst>
                                            <p:cond delay="0"/>
                                          </p:stCondLst>
                                        </p:cTn>
                                        <p:tgtEl>
                                          <p:spTgt spid="6"/>
                                        </p:tgtEl>
                                        <p:attrNameLst>
                                          <p:attrName>style.visibility</p:attrName>
                                        </p:attrNameLst>
                                      </p:cBhvr>
                                      <p:to>
                                        <p:strVal val="visible"/>
                                      </p:to>
                                    </p:set>
                                    <p:anim by="(-#ppt_w*2)" calcmode="lin" valueType="num">
                                      <p:cBhvr rctx="PPT">
                                        <p:cTn id="22" dur="500" autoRev="1" fill="hold">
                                          <p:stCondLst>
                                            <p:cond delay="0"/>
                                          </p:stCondLst>
                                        </p:cTn>
                                        <p:tgtEl>
                                          <p:spTgt spid="6"/>
                                        </p:tgtEl>
                                        <p:attrNameLst>
                                          <p:attrName>ppt_w</p:attrName>
                                        </p:attrNameLst>
                                      </p:cBhvr>
                                    </p:anim>
                                    <p:anim by="(#ppt_w*0.50)" calcmode="lin" valueType="num">
                                      <p:cBhvr>
                                        <p:cTn id="23" dur="500" decel="50000" autoRev="1" fill="hold">
                                          <p:stCondLst>
                                            <p:cond delay="0"/>
                                          </p:stCondLst>
                                        </p:cTn>
                                        <p:tgtEl>
                                          <p:spTgt spid="6"/>
                                        </p:tgtEl>
                                        <p:attrNameLst>
                                          <p:attrName>ppt_x</p:attrName>
                                        </p:attrNameLst>
                                      </p:cBhvr>
                                    </p:anim>
                                    <p:anim from="(-#ppt_h/2)" to="(#ppt_y)" calcmode="lin" valueType="num">
                                      <p:cBhvr>
                                        <p:cTn id="24" dur="1000" fill="hold">
                                          <p:stCondLst>
                                            <p:cond delay="0"/>
                                          </p:stCondLst>
                                        </p:cTn>
                                        <p:tgtEl>
                                          <p:spTgt spid="6"/>
                                        </p:tgtEl>
                                        <p:attrNameLst>
                                          <p:attrName>ppt_y</p:attrName>
                                        </p:attrNameLst>
                                      </p:cBhvr>
                                    </p:anim>
                                    <p:animRot by="21600000">
                                      <p:cBhvr>
                                        <p:cTn id="25" dur="1000" fill="hold">
                                          <p:stCondLst>
                                            <p:cond delay="0"/>
                                          </p:stCondLst>
                                        </p:cTn>
                                        <p:tgtEl>
                                          <p:spTgt spid="6"/>
                                        </p:tgtEl>
                                        <p:attrNameLst>
                                          <p:attrName>r</p:attrName>
                                        </p:attrNameLst>
                                      </p:cBhvr>
                                    </p:animRot>
                                  </p:childTnLst>
                                </p:cTn>
                              </p:par>
                            </p:childTnLst>
                          </p:cTn>
                        </p:par>
                      </p:childTnLst>
                    </p:cTn>
                  </p:par>
                  <p:par>
                    <p:cTn id="26" fill="hold">
                      <p:stCondLst>
                        <p:cond delay="indefinite"/>
                      </p:stCondLst>
                      <p:childTnLst>
                        <p:par>
                          <p:cTn id="27" fill="hold">
                            <p:stCondLst>
                              <p:cond delay="0"/>
                            </p:stCondLst>
                            <p:childTnLst>
                              <p:par>
                                <p:cTn id="28" presetID="35" presetClass="entr" presetSubtype="0" fill="hold" grpId="0" nodeType="click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fade">
                                      <p:cBhvr>
                                        <p:cTn id="30" dur="2000"/>
                                        <p:tgtEl>
                                          <p:spTgt spid="4"/>
                                        </p:tgtEl>
                                      </p:cBhvr>
                                    </p:animEffect>
                                    <p:anim calcmode="lin" valueType="num">
                                      <p:cBhvr>
                                        <p:cTn id="31" dur="2000" fill="hold"/>
                                        <p:tgtEl>
                                          <p:spTgt spid="4"/>
                                        </p:tgtEl>
                                        <p:attrNameLst>
                                          <p:attrName>style.rotation</p:attrName>
                                        </p:attrNameLst>
                                      </p:cBhvr>
                                      <p:tavLst>
                                        <p:tav tm="0">
                                          <p:val>
                                            <p:fltVal val="720"/>
                                          </p:val>
                                        </p:tav>
                                        <p:tav tm="100000">
                                          <p:val>
                                            <p:fltVal val="0"/>
                                          </p:val>
                                        </p:tav>
                                      </p:tavLst>
                                    </p:anim>
                                    <p:anim calcmode="lin" valueType="num">
                                      <p:cBhvr>
                                        <p:cTn id="32" dur="2000" fill="hold"/>
                                        <p:tgtEl>
                                          <p:spTgt spid="4"/>
                                        </p:tgtEl>
                                        <p:attrNameLst>
                                          <p:attrName>ppt_h</p:attrName>
                                        </p:attrNameLst>
                                      </p:cBhvr>
                                      <p:tavLst>
                                        <p:tav tm="0">
                                          <p:val>
                                            <p:fltVal val="0"/>
                                          </p:val>
                                        </p:tav>
                                        <p:tav tm="100000">
                                          <p:val>
                                            <p:strVal val="#ppt_h"/>
                                          </p:val>
                                        </p:tav>
                                      </p:tavLst>
                                    </p:anim>
                                    <p:anim calcmode="lin" valueType="num">
                                      <p:cBhvr>
                                        <p:cTn id="33" dur="2000" fill="hold"/>
                                        <p:tgtEl>
                                          <p:spTgt spid="4"/>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kw.jpeg"/>
          <p:cNvPicPr>
            <a:picLocks noChangeAspect="1"/>
          </p:cNvPicPr>
          <p:nvPr/>
        </p:nvPicPr>
        <p:blipFill>
          <a:blip r:embed="rId2"/>
          <a:stretch>
            <a:fillRect/>
          </a:stretch>
        </p:blipFill>
        <p:spPr>
          <a:xfrm>
            <a:off x="85725" y="47625"/>
            <a:ext cx="2047875" cy="2238375"/>
          </a:xfrm>
          <a:prstGeom prst="rect">
            <a:avLst/>
          </a:prstGeom>
          <a:ln>
            <a:solidFill>
              <a:srgbClr val="FF0000"/>
            </a:solidFill>
            <a:prstDash val="dash"/>
          </a:ln>
          <a:effectLst>
            <a:glow rad="63500">
              <a:schemeClr val="accent2">
                <a:satMod val="175000"/>
                <a:alpha val="40000"/>
              </a:schemeClr>
            </a:glow>
          </a:effectLst>
        </p:spPr>
      </p:pic>
      <p:pic>
        <p:nvPicPr>
          <p:cNvPr id="3" name="Picture 2" descr="vug.jpeg"/>
          <p:cNvPicPr>
            <a:picLocks noChangeAspect="1"/>
          </p:cNvPicPr>
          <p:nvPr/>
        </p:nvPicPr>
        <p:blipFill>
          <a:blip r:embed="rId3"/>
          <a:stretch>
            <a:fillRect/>
          </a:stretch>
        </p:blipFill>
        <p:spPr>
          <a:xfrm>
            <a:off x="4848225" y="76200"/>
            <a:ext cx="2466975" cy="2209800"/>
          </a:xfrm>
          <a:prstGeom prst="rect">
            <a:avLst/>
          </a:prstGeom>
          <a:ln w="28575">
            <a:solidFill>
              <a:srgbClr val="3333FF"/>
            </a:solidFill>
          </a:ln>
          <a:effectLst>
            <a:glow rad="101600">
              <a:schemeClr val="accent6">
                <a:satMod val="175000"/>
                <a:alpha val="40000"/>
              </a:schemeClr>
            </a:glow>
          </a:effectLst>
        </p:spPr>
      </p:pic>
      <p:pic>
        <p:nvPicPr>
          <p:cNvPr id="4" name="Picture 3" descr="mki.jpeg"/>
          <p:cNvPicPr>
            <a:picLocks noChangeAspect="1"/>
          </p:cNvPicPr>
          <p:nvPr/>
        </p:nvPicPr>
        <p:blipFill>
          <a:blip r:embed="rId4"/>
          <a:stretch>
            <a:fillRect/>
          </a:stretch>
        </p:blipFill>
        <p:spPr>
          <a:xfrm>
            <a:off x="7391400" y="76200"/>
            <a:ext cx="1676400" cy="2133600"/>
          </a:xfrm>
          <a:prstGeom prst="rect">
            <a:avLst/>
          </a:prstGeom>
          <a:ln w="38100">
            <a:solidFill>
              <a:srgbClr val="00FFCC"/>
            </a:solidFill>
          </a:ln>
          <a:effectLst>
            <a:glow rad="101600">
              <a:schemeClr val="accent2">
                <a:satMod val="175000"/>
                <a:alpha val="40000"/>
              </a:schemeClr>
            </a:glow>
          </a:effectLst>
        </p:spPr>
      </p:pic>
      <p:sp>
        <p:nvSpPr>
          <p:cNvPr id="6" name="Rounded Rectangle 5"/>
          <p:cNvSpPr/>
          <p:nvPr/>
        </p:nvSpPr>
        <p:spPr>
          <a:xfrm>
            <a:off x="228600" y="3124200"/>
            <a:ext cx="8534400" cy="3505200"/>
          </a:xfrm>
          <a:prstGeom prst="roundRect">
            <a:avLst/>
          </a:prstGeom>
          <a:ln w="38100">
            <a:solidFill>
              <a:srgbClr val="00B0F0"/>
            </a:solidFill>
          </a:ln>
          <a:effectLst>
            <a:glow rad="139700">
              <a:schemeClr val="accent2">
                <a:satMod val="175000"/>
                <a:alpha val="40000"/>
              </a:schemeClr>
            </a:glow>
            <a:outerShdw blurRad="40000" dist="20000" dir="5400000" rotWithShape="0">
              <a:srgbClr val="000000">
                <a:alpha val="38000"/>
              </a:srgbClr>
            </a:outerShdw>
          </a:effectLst>
        </p:spPr>
        <p:style>
          <a:lnRef idx="1">
            <a:schemeClr val="accent6"/>
          </a:lnRef>
          <a:fillRef idx="2">
            <a:schemeClr val="accent6"/>
          </a:fillRef>
          <a:effectRef idx="1">
            <a:schemeClr val="accent6"/>
          </a:effectRef>
          <a:fontRef idx="minor">
            <a:schemeClr val="dk1"/>
          </a:fontRef>
        </p:style>
        <p:txBody>
          <a:bodyPr rtlCol="0" anchor="ctr"/>
          <a:lstStyle/>
          <a:p>
            <a:pPr algn="ctr"/>
            <a:r>
              <a:rPr lang="bn-BD" sz="2800" b="1" dirty="0" smtClean="0"/>
              <a:t> </a:t>
            </a:r>
            <a:r>
              <a:rPr lang="bn-BD" sz="2800" b="1" dirty="0" smtClean="0">
                <a:latin typeface="NikoshBAN" pitchFamily="2" charset="0"/>
                <a:cs typeface="NikoshBAN" pitchFamily="2" charset="0"/>
              </a:rPr>
              <a:t>আমাদের দেশে যৌতুক নিরোধের জন্য আইন রয়েছে। অনেক সময় এ আইনের যথাযথ প্রয়োগ না হওয়ায় যৌতুকের দাবিকে কেন্দ্র করে স্ত্রীর ওপর নির্যাতন বাড়ছে। যৌতুকের জন্যই বিয়ের পর দাম্পত্য কলহ, নির্যাতন, স্ত্রীহত্যা ও বিবিহ-বিচ্ছেদের ঘটনা ঘটছে। সমাজে দারিদ্র্য, দুর্নীতি, অপরাধ প্রবণতা, বাল্যবিবাহ ও বহুবিবাহের মূলে রয়েছে এই যৌতুক সমস্যা। আমাদের মনে রাখা প্রযোজন যে যৌতুক দেওয়া ও নেওয়া দুই-ই সমান অপরাধ।</a:t>
            </a:r>
            <a:endParaRPr lang="en-US" sz="2800" b="1" dirty="0"/>
          </a:p>
        </p:txBody>
      </p:sp>
      <p:pic>
        <p:nvPicPr>
          <p:cNvPr id="7" name="Picture 6" descr="kjuy.jpeg"/>
          <p:cNvPicPr>
            <a:picLocks noChangeAspect="1"/>
          </p:cNvPicPr>
          <p:nvPr/>
        </p:nvPicPr>
        <p:blipFill>
          <a:blip r:embed="rId5"/>
          <a:stretch>
            <a:fillRect/>
          </a:stretch>
        </p:blipFill>
        <p:spPr>
          <a:xfrm>
            <a:off x="2286000" y="76200"/>
            <a:ext cx="2486025" cy="2209800"/>
          </a:xfrm>
          <a:prstGeom prst="rect">
            <a:avLst/>
          </a:prstGeom>
          <a:ln w="38100">
            <a:solidFill>
              <a:schemeClr val="tx1"/>
            </a:solidFill>
          </a:ln>
          <a:effectLst>
            <a:glow rad="63500">
              <a:schemeClr val="accent5">
                <a:satMod val="175000"/>
                <a:alpha val="40000"/>
              </a:schemeClr>
            </a:glow>
          </a:effectLst>
        </p:spPr>
      </p:pic>
      <p:sp>
        <p:nvSpPr>
          <p:cNvPr id="8" name="Down Arrow 7"/>
          <p:cNvSpPr/>
          <p:nvPr/>
        </p:nvSpPr>
        <p:spPr>
          <a:xfrm>
            <a:off x="4114800" y="2286000"/>
            <a:ext cx="762000" cy="762000"/>
          </a:xfrm>
          <a:prstGeom prst="downArrow">
            <a:avLst/>
          </a:prstGeom>
          <a:ln/>
          <a:effectLst>
            <a:glow rad="139700">
              <a:schemeClr val="accent5">
                <a:satMod val="175000"/>
                <a:alpha val="40000"/>
              </a:schemeClr>
            </a:glow>
            <a:outerShdw blurRad="40000" dist="23000" dir="5400000" rotWithShape="0">
              <a:srgbClr val="000000">
                <a:alpha val="35000"/>
              </a:srgbClr>
            </a:outerShdw>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9" name="Up Arrow Callout 8"/>
          <p:cNvSpPr/>
          <p:nvPr/>
        </p:nvSpPr>
        <p:spPr>
          <a:xfrm>
            <a:off x="457200" y="2286000"/>
            <a:ext cx="1371600" cy="609600"/>
          </a:xfrm>
          <a:prstGeom prst="upArrowCallou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bn-BD" sz="2800" b="1" dirty="0" smtClean="0">
                <a:latin typeface="NikoshBAN" pitchFamily="2" charset="0"/>
                <a:cs typeface="NikoshBAN" pitchFamily="2" charset="0"/>
              </a:rPr>
              <a:t>সাজা</a:t>
            </a:r>
            <a:endParaRPr lang="en-US" sz="2800" b="1" dirty="0">
              <a:latin typeface="NikoshBAN" pitchFamily="2" charset="0"/>
              <a:cs typeface="NikoshBAN" pitchFamily="2" charset="0"/>
            </a:endParaRPr>
          </a:p>
        </p:txBody>
      </p:sp>
      <p:sp>
        <p:nvSpPr>
          <p:cNvPr id="10" name="Up Arrow Callout 9"/>
          <p:cNvSpPr/>
          <p:nvPr/>
        </p:nvSpPr>
        <p:spPr>
          <a:xfrm>
            <a:off x="5410200" y="2286000"/>
            <a:ext cx="1371600" cy="609600"/>
          </a:xfrm>
          <a:prstGeom prst="upArrowCallout">
            <a:avLst/>
          </a:prstGeom>
          <a:ln w="57150">
            <a:solidFill>
              <a:srgbClr val="FF00FF"/>
            </a:solidFill>
          </a:ln>
          <a:effectLst>
            <a:glow rad="63500">
              <a:schemeClr val="accent4">
                <a:satMod val="175000"/>
                <a:alpha val="40000"/>
              </a:schemeClr>
            </a:glow>
            <a:outerShdw blurRad="40000" dist="20000" dir="5400000" rotWithShape="0">
              <a:srgbClr val="000000">
                <a:alpha val="38000"/>
              </a:srgbClr>
            </a:outerShdw>
          </a:effectLst>
        </p:spPr>
        <p:style>
          <a:lnRef idx="3">
            <a:schemeClr val="lt1"/>
          </a:lnRef>
          <a:fillRef idx="1">
            <a:schemeClr val="accent3"/>
          </a:fillRef>
          <a:effectRef idx="1">
            <a:schemeClr val="accent3"/>
          </a:effectRef>
          <a:fontRef idx="minor">
            <a:schemeClr val="lt1"/>
          </a:fontRef>
        </p:style>
        <p:txBody>
          <a:bodyPr rtlCol="0" anchor="ctr"/>
          <a:lstStyle/>
          <a:p>
            <a:pPr algn="ctr"/>
            <a:r>
              <a:rPr lang="bn-BD" sz="2400" b="1" dirty="0" smtClean="0">
                <a:latin typeface="NikoshBAN" pitchFamily="2" charset="0"/>
                <a:cs typeface="NikoshBAN" pitchFamily="2" charset="0"/>
              </a:rPr>
              <a:t>সাজা</a:t>
            </a:r>
            <a:endParaRPr lang="en-US" sz="2400" b="1" dirty="0">
              <a:latin typeface="NikoshBAN" pitchFamily="2" charset="0"/>
              <a:cs typeface="NikoshBAN" pitchFamily="2" charset="0"/>
            </a:endParaRPr>
          </a:p>
        </p:txBody>
      </p:sp>
      <p:sp>
        <p:nvSpPr>
          <p:cNvPr id="11" name="Up Arrow Callout 10"/>
          <p:cNvSpPr/>
          <p:nvPr/>
        </p:nvSpPr>
        <p:spPr>
          <a:xfrm>
            <a:off x="2590800" y="2286000"/>
            <a:ext cx="1295400" cy="609600"/>
          </a:xfrm>
          <a:prstGeom prst="upArrowCallout">
            <a:avLst/>
          </a:prstGeom>
          <a:ln/>
          <a:effectLst>
            <a:glow rad="101600">
              <a:schemeClr val="accent4">
                <a:satMod val="175000"/>
                <a:alpha val="40000"/>
              </a:schemeClr>
            </a:glow>
            <a:outerShdw blurRad="40000" dist="20000" dir="5400000" rotWithShape="0">
              <a:srgbClr val="000000">
                <a:alpha val="38000"/>
              </a:srgbClr>
            </a:outerShdw>
          </a:effectLst>
        </p:spPr>
        <p:style>
          <a:lnRef idx="1">
            <a:schemeClr val="accent5"/>
          </a:lnRef>
          <a:fillRef idx="2">
            <a:schemeClr val="accent5"/>
          </a:fillRef>
          <a:effectRef idx="1">
            <a:schemeClr val="accent5"/>
          </a:effectRef>
          <a:fontRef idx="minor">
            <a:schemeClr val="dk1"/>
          </a:fontRef>
        </p:style>
        <p:txBody>
          <a:bodyPr rtlCol="0" anchor="ctr"/>
          <a:lstStyle/>
          <a:p>
            <a:pPr algn="ctr"/>
            <a:r>
              <a:rPr lang="bn-BD" sz="2400" b="1" dirty="0" smtClean="0">
                <a:latin typeface="NikoshBAN" pitchFamily="2" charset="0"/>
                <a:cs typeface="NikoshBAN" pitchFamily="2" charset="0"/>
              </a:rPr>
              <a:t>বাল্যবিয়ে</a:t>
            </a:r>
            <a:endParaRPr lang="en-US" sz="2400" b="1" dirty="0">
              <a:latin typeface="NikoshBAN" pitchFamily="2" charset="0"/>
              <a:cs typeface="NikoshBAN" pitchFamily="2" charset="0"/>
            </a:endParaRPr>
          </a:p>
        </p:txBody>
      </p:sp>
      <p:sp>
        <p:nvSpPr>
          <p:cNvPr id="12" name="Up Arrow Callout 11"/>
          <p:cNvSpPr/>
          <p:nvPr/>
        </p:nvSpPr>
        <p:spPr>
          <a:xfrm>
            <a:off x="7696200" y="2209800"/>
            <a:ext cx="1219200" cy="609600"/>
          </a:xfrm>
          <a:prstGeom prst="upArrowCallout">
            <a:avLst/>
          </a:prstGeom>
          <a:ln/>
          <a:effectLst>
            <a:glow rad="101600">
              <a:schemeClr val="accent5">
                <a:satMod val="175000"/>
                <a:alpha val="40000"/>
              </a:schemeClr>
            </a:glow>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bn-BD" sz="2800" b="1" dirty="0" smtClean="0">
                <a:latin typeface="NikoshBAN" pitchFamily="2" charset="0"/>
                <a:cs typeface="NikoshBAN" pitchFamily="2" charset="0"/>
              </a:rPr>
              <a:t>নির্যাতন</a:t>
            </a:r>
            <a:endParaRPr lang="en-US" sz="2800" b="1" dirty="0">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6" presetClass="entr" presetSubtype="0" fill="hold" grpId="0" nodeType="clickEffect">
                                  <p:stCondLst>
                                    <p:cond delay="0"/>
                                  </p:stCondLst>
                                  <p:iterate type="lt">
                                    <p:tmPct val="10000"/>
                                  </p:iterate>
                                  <p:childTnLst>
                                    <p:set>
                                      <p:cBhvr>
                                        <p:cTn id="11" dur="1" fill="hold">
                                          <p:stCondLst>
                                            <p:cond delay="0"/>
                                          </p:stCondLst>
                                        </p:cTn>
                                        <p:tgtEl>
                                          <p:spTgt spid="9"/>
                                        </p:tgtEl>
                                        <p:attrNameLst>
                                          <p:attrName>style.visibility</p:attrName>
                                        </p:attrNameLst>
                                      </p:cBhvr>
                                      <p:to>
                                        <p:strVal val="visible"/>
                                      </p:to>
                                    </p:set>
                                    <p:anim by="(-#ppt_w*2)" calcmode="lin" valueType="num">
                                      <p:cBhvr rctx="PPT">
                                        <p:cTn id="12" dur="500" autoRev="1" fill="hold">
                                          <p:stCondLst>
                                            <p:cond delay="0"/>
                                          </p:stCondLst>
                                        </p:cTn>
                                        <p:tgtEl>
                                          <p:spTgt spid="9"/>
                                        </p:tgtEl>
                                        <p:attrNameLst>
                                          <p:attrName>ppt_w</p:attrName>
                                        </p:attrNameLst>
                                      </p:cBhvr>
                                    </p:anim>
                                    <p:anim by="(#ppt_w*0.50)" calcmode="lin" valueType="num">
                                      <p:cBhvr>
                                        <p:cTn id="13" dur="500" decel="50000" autoRev="1" fill="hold">
                                          <p:stCondLst>
                                            <p:cond delay="0"/>
                                          </p:stCondLst>
                                        </p:cTn>
                                        <p:tgtEl>
                                          <p:spTgt spid="9"/>
                                        </p:tgtEl>
                                        <p:attrNameLst>
                                          <p:attrName>ppt_x</p:attrName>
                                        </p:attrNameLst>
                                      </p:cBhvr>
                                    </p:anim>
                                    <p:anim from="(-#ppt_h/2)" to="(#ppt_y)" calcmode="lin" valueType="num">
                                      <p:cBhvr>
                                        <p:cTn id="14" dur="1000" fill="hold">
                                          <p:stCondLst>
                                            <p:cond delay="0"/>
                                          </p:stCondLst>
                                        </p:cTn>
                                        <p:tgtEl>
                                          <p:spTgt spid="9"/>
                                        </p:tgtEl>
                                        <p:attrNameLst>
                                          <p:attrName>ppt_y</p:attrName>
                                        </p:attrNameLst>
                                      </p:cBhvr>
                                    </p:anim>
                                    <p:animRot by="21600000">
                                      <p:cBhvr>
                                        <p:cTn id="15" dur="1000" fill="hold">
                                          <p:stCondLst>
                                            <p:cond delay="0"/>
                                          </p:stCondLst>
                                        </p:cTn>
                                        <p:tgtEl>
                                          <p:spTgt spid="9"/>
                                        </p:tgtEl>
                                        <p:attrNameLst>
                                          <p:attrName>r</p:attrName>
                                        </p:attrNameLst>
                                      </p:cBhvr>
                                    </p:animRo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circle(in)">
                                      <p:cBhvr>
                                        <p:cTn id="20" dur="200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1" presetClass="entr" presetSubtype="4" fill="hold" nodeType="clickEffect">
                                  <p:stCondLst>
                                    <p:cond delay="0"/>
                                  </p:stCondLst>
                                  <p:childTnLst>
                                    <p:set>
                                      <p:cBhvr>
                                        <p:cTn id="30" dur="1" fill="hold">
                                          <p:stCondLst>
                                            <p:cond delay="0"/>
                                          </p:stCondLst>
                                        </p:cTn>
                                        <p:tgtEl>
                                          <p:spTgt spid="3"/>
                                        </p:tgtEl>
                                        <p:attrNameLst>
                                          <p:attrName>style.visibility</p:attrName>
                                        </p:attrNameLst>
                                      </p:cBhvr>
                                      <p:to>
                                        <p:strVal val="visible"/>
                                      </p:to>
                                    </p:set>
                                    <p:animEffect transition="in" filter="wheel(4)">
                                      <p:cBhvr>
                                        <p:cTn id="31" dur="2000"/>
                                        <p:tgtEl>
                                          <p:spTgt spid="3"/>
                                        </p:tgtEl>
                                      </p:cBhvr>
                                    </p:animEffect>
                                  </p:childTnLst>
                                </p:cTn>
                              </p:par>
                            </p:childTnLst>
                          </p:cTn>
                        </p:par>
                      </p:childTnLst>
                    </p:cTn>
                  </p:par>
                  <p:par>
                    <p:cTn id="32" fill="hold">
                      <p:stCondLst>
                        <p:cond delay="indefinite"/>
                      </p:stCondLst>
                      <p:childTnLst>
                        <p:par>
                          <p:cTn id="33" fill="hold">
                            <p:stCondLst>
                              <p:cond delay="0"/>
                            </p:stCondLst>
                            <p:childTnLst>
                              <p:par>
                                <p:cTn id="34" presetID="7" presetClass="entr" presetSubtype="4"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 calcmode="lin" valueType="num">
                                      <p:cBhvr additive="base">
                                        <p:cTn id="36" dur="5000" fill="hold"/>
                                        <p:tgtEl>
                                          <p:spTgt spid="10"/>
                                        </p:tgtEl>
                                        <p:attrNameLst>
                                          <p:attrName>ppt_x</p:attrName>
                                        </p:attrNameLst>
                                      </p:cBhvr>
                                      <p:tavLst>
                                        <p:tav tm="0">
                                          <p:val>
                                            <p:strVal val="#ppt_x"/>
                                          </p:val>
                                        </p:tav>
                                        <p:tav tm="100000">
                                          <p:val>
                                            <p:strVal val="#ppt_x"/>
                                          </p:val>
                                        </p:tav>
                                      </p:tavLst>
                                    </p:anim>
                                    <p:anim calcmode="lin" valueType="num">
                                      <p:cBhvr additive="base">
                                        <p:cTn id="37" dur="50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diamond(in)">
                                      <p:cBhvr>
                                        <p:cTn id="42" dur="2000"/>
                                        <p:tgtEl>
                                          <p:spTgt spid="4"/>
                                        </p:tgtEl>
                                      </p:cBhvr>
                                    </p:animEffect>
                                  </p:childTnLst>
                                </p:cTn>
                              </p:par>
                            </p:childTnLst>
                          </p:cTn>
                        </p:par>
                      </p:childTnLst>
                    </p:cTn>
                  </p:par>
                  <p:par>
                    <p:cTn id="43" fill="hold">
                      <p:stCondLst>
                        <p:cond delay="indefinite"/>
                      </p:stCondLst>
                      <p:childTnLst>
                        <p:par>
                          <p:cTn id="44" fill="hold">
                            <p:stCondLst>
                              <p:cond delay="0"/>
                            </p:stCondLst>
                            <p:childTnLst>
                              <p:par>
                                <p:cTn id="45" presetID="38" presetClass="entr" presetSubtype="0" accel="50000" fill="hold" grpId="0" nodeType="clickEffect">
                                  <p:stCondLst>
                                    <p:cond delay="0"/>
                                  </p:stCondLst>
                                  <p:iterate type="lt">
                                    <p:tmPct val="50000"/>
                                  </p:iterate>
                                  <p:childTnLst>
                                    <p:set>
                                      <p:cBhvr>
                                        <p:cTn id="46" dur="1" fill="hold">
                                          <p:stCondLst>
                                            <p:cond delay="0"/>
                                          </p:stCondLst>
                                        </p:cTn>
                                        <p:tgtEl>
                                          <p:spTgt spid="12"/>
                                        </p:tgtEl>
                                        <p:attrNameLst>
                                          <p:attrName>style.visibility</p:attrName>
                                        </p:attrNameLst>
                                      </p:cBhvr>
                                      <p:to>
                                        <p:strVal val="visible"/>
                                      </p:to>
                                    </p:set>
                                    <p:set>
                                      <p:cBhvr>
                                        <p:cTn id="47" dur="455" fill="hold">
                                          <p:stCondLst>
                                            <p:cond delay="0"/>
                                          </p:stCondLst>
                                        </p:cTn>
                                        <p:tgtEl>
                                          <p:spTgt spid="12"/>
                                        </p:tgtEl>
                                        <p:attrNameLst>
                                          <p:attrName>style.rotation</p:attrName>
                                        </p:attrNameLst>
                                      </p:cBhvr>
                                      <p:to>
                                        <p:strVal val="-45.0"/>
                                      </p:to>
                                    </p:set>
                                    <p:anim calcmode="lin" valueType="num">
                                      <p:cBhvr>
                                        <p:cTn id="48" dur="455" fill="hold">
                                          <p:stCondLst>
                                            <p:cond delay="455"/>
                                          </p:stCondLst>
                                        </p:cTn>
                                        <p:tgtEl>
                                          <p:spTgt spid="12"/>
                                        </p:tgtEl>
                                        <p:attrNameLst>
                                          <p:attrName>style.rotation</p:attrName>
                                        </p:attrNameLst>
                                      </p:cBhvr>
                                      <p:tavLst>
                                        <p:tav tm="0">
                                          <p:val>
                                            <p:fltVal val="-45"/>
                                          </p:val>
                                        </p:tav>
                                        <p:tav tm="69900">
                                          <p:val>
                                            <p:fltVal val="45"/>
                                          </p:val>
                                        </p:tav>
                                        <p:tav tm="100000">
                                          <p:val>
                                            <p:fltVal val="0"/>
                                          </p:val>
                                        </p:tav>
                                      </p:tavLst>
                                    </p:anim>
                                    <p:anim calcmode="lin" valueType="num">
                                      <p:cBhvr>
                                        <p:cTn id="49" dur="455" fill="hold">
                                          <p:stCondLst>
                                            <p:cond delay="0"/>
                                          </p:stCondLst>
                                        </p:cTn>
                                        <p:tgtEl>
                                          <p:spTgt spid="12"/>
                                        </p:tgtEl>
                                        <p:attrNameLst>
                                          <p:attrName>ppt_y</p:attrName>
                                        </p:attrNameLst>
                                      </p:cBhvr>
                                      <p:tavLst>
                                        <p:tav tm="0">
                                          <p:val>
                                            <p:strVal val="#ppt_y-1"/>
                                          </p:val>
                                        </p:tav>
                                        <p:tav tm="100000">
                                          <p:val>
                                            <p:strVal val="#ppt_y-(0.354*#ppt_w-0.172*#ppt_h)"/>
                                          </p:val>
                                        </p:tav>
                                      </p:tavLst>
                                    </p:anim>
                                    <p:anim calcmode="lin" valueType="num">
                                      <p:cBhvr>
                                        <p:cTn id="50" dur="156" decel="50000" autoRev="1" fill="hold">
                                          <p:stCondLst>
                                            <p:cond delay="455"/>
                                          </p:stCondLst>
                                        </p:cTn>
                                        <p:tgtEl>
                                          <p:spTgt spid="12"/>
                                        </p:tgtEl>
                                        <p:attrNameLst>
                                          <p:attrName>ppt_y</p:attrName>
                                        </p:attrNameLst>
                                      </p:cBhvr>
                                      <p:tavLst>
                                        <p:tav tm="0">
                                          <p:val>
                                            <p:strVal val="#ppt_y-(0.354*#ppt_w-0.172*#ppt_h)"/>
                                          </p:val>
                                        </p:tav>
                                        <p:tav tm="100000">
                                          <p:val>
                                            <p:strVal val="#ppt_y-(0.354*#ppt_w-0.172*#ppt_h)-#ppt_h/2"/>
                                          </p:val>
                                        </p:tav>
                                      </p:tavLst>
                                    </p:anim>
                                    <p:anim calcmode="lin" valueType="num">
                                      <p:cBhvr>
                                        <p:cTn id="51" dur="136" fill="hold">
                                          <p:stCondLst>
                                            <p:cond delay="864"/>
                                          </p:stCondLst>
                                        </p:cTn>
                                        <p:tgtEl>
                                          <p:spTgt spid="12"/>
                                        </p:tgtEl>
                                        <p:attrNameLst>
                                          <p:attrName>ppt_y</p:attrName>
                                        </p:attrNameLst>
                                      </p:cBhvr>
                                      <p:tavLst>
                                        <p:tav tm="0">
                                          <p:val>
                                            <p:strVal val="#ppt_y-(0.354*#ppt_w-0.172*#ppt_h)"/>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37" presetClass="entr" presetSubtype="0" fill="hold" grpId="0" nodeType="clickEffect">
                                  <p:stCondLst>
                                    <p:cond delay="0"/>
                                  </p:stCondLst>
                                  <p:childTnLst>
                                    <p:set>
                                      <p:cBhvr>
                                        <p:cTn id="55" dur="1" fill="hold">
                                          <p:stCondLst>
                                            <p:cond delay="0"/>
                                          </p:stCondLst>
                                        </p:cTn>
                                        <p:tgtEl>
                                          <p:spTgt spid="8"/>
                                        </p:tgtEl>
                                        <p:attrNameLst>
                                          <p:attrName>style.visibility</p:attrName>
                                        </p:attrNameLst>
                                      </p:cBhvr>
                                      <p:to>
                                        <p:strVal val="visible"/>
                                      </p:to>
                                    </p:set>
                                    <p:animEffect transition="in" filter="fade">
                                      <p:cBhvr>
                                        <p:cTn id="56" dur="1000"/>
                                        <p:tgtEl>
                                          <p:spTgt spid="8"/>
                                        </p:tgtEl>
                                      </p:cBhvr>
                                    </p:animEffect>
                                    <p:anim calcmode="lin" valueType="num">
                                      <p:cBhvr>
                                        <p:cTn id="57" dur="1000" fill="hold"/>
                                        <p:tgtEl>
                                          <p:spTgt spid="8"/>
                                        </p:tgtEl>
                                        <p:attrNameLst>
                                          <p:attrName>ppt_x</p:attrName>
                                        </p:attrNameLst>
                                      </p:cBhvr>
                                      <p:tavLst>
                                        <p:tav tm="0">
                                          <p:val>
                                            <p:strVal val="#ppt_x"/>
                                          </p:val>
                                        </p:tav>
                                        <p:tav tm="100000">
                                          <p:val>
                                            <p:strVal val="#ppt_x"/>
                                          </p:val>
                                        </p:tav>
                                      </p:tavLst>
                                    </p:anim>
                                    <p:anim calcmode="lin" valueType="num">
                                      <p:cBhvr>
                                        <p:cTn id="58" dur="900" decel="100000" fill="hold"/>
                                        <p:tgtEl>
                                          <p:spTgt spid="8"/>
                                        </p:tgtEl>
                                        <p:attrNameLst>
                                          <p:attrName>ppt_y</p:attrName>
                                        </p:attrNameLst>
                                      </p:cBhvr>
                                      <p:tavLst>
                                        <p:tav tm="0">
                                          <p:val>
                                            <p:strVal val="#ppt_y+1"/>
                                          </p:val>
                                        </p:tav>
                                        <p:tav tm="100000">
                                          <p:val>
                                            <p:strVal val="#ppt_y-.03"/>
                                          </p:val>
                                        </p:tav>
                                      </p:tavLst>
                                    </p:anim>
                                    <p:anim calcmode="lin" valueType="num">
                                      <p:cBhvr>
                                        <p:cTn id="59" dur="100" accel="100000" fill="hold">
                                          <p:stCondLst>
                                            <p:cond delay="900"/>
                                          </p:stCondLst>
                                        </p:cTn>
                                        <p:tgtEl>
                                          <p:spTgt spid="8"/>
                                        </p:tgtEl>
                                        <p:attrNameLst>
                                          <p:attrName>ppt_y</p:attrName>
                                        </p:attrNameLst>
                                      </p:cBhvr>
                                      <p:tavLst>
                                        <p:tav tm="0">
                                          <p:val>
                                            <p:strVal val="#ppt_y-.03"/>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35" presetClass="entr" presetSubtype="0" fill="hold" grpId="0" nodeType="clickEffect">
                                  <p:stCondLst>
                                    <p:cond delay="0"/>
                                  </p:stCondLst>
                                  <p:childTnLst>
                                    <p:set>
                                      <p:cBhvr>
                                        <p:cTn id="63" dur="1" fill="hold">
                                          <p:stCondLst>
                                            <p:cond delay="0"/>
                                          </p:stCondLst>
                                        </p:cTn>
                                        <p:tgtEl>
                                          <p:spTgt spid="6"/>
                                        </p:tgtEl>
                                        <p:attrNameLst>
                                          <p:attrName>style.visibility</p:attrName>
                                        </p:attrNameLst>
                                      </p:cBhvr>
                                      <p:to>
                                        <p:strVal val="visible"/>
                                      </p:to>
                                    </p:set>
                                    <p:animEffect transition="in" filter="fade">
                                      <p:cBhvr>
                                        <p:cTn id="64" dur="2000"/>
                                        <p:tgtEl>
                                          <p:spTgt spid="6"/>
                                        </p:tgtEl>
                                      </p:cBhvr>
                                    </p:animEffect>
                                    <p:anim calcmode="lin" valueType="num">
                                      <p:cBhvr>
                                        <p:cTn id="65" dur="2000" fill="hold"/>
                                        <p:tgtEl>
                                          <p:spTgt spid="6"/>
                                        </p:tgtEl>
                                        <p:attrNameLst>
                                          <p:attrName>style.rotation</p:attrName>
                                        </p:attrNameLst>
                                      </p:cBhvr>
                                      <p:tavLst>
                                        <p:tav tm="0">
                                          <p:val>
                                            <p:fltVal val="720"/>
                                          </p:val>
                                        </p:tav>
                                        <p:tav tm="100000">
                                          <p:val>
                                            <p:fltVal val="0"/>
                                          </p:val>
                                        </p:tav>
                                      </p:tavLst>
                                    </p:anim>
                                    <p:anim calcmode="lin" valueType="num">
                                      <p:cBhvr>
                                        <p:cTn id="66" dur="2000" fill="hold"/>
                                        <p:tgtEl>
                                          <p:spTgt spid="6"/>
                                        </p:tgtEl>
                                        <p:attrNameLst>
                                          <p:attrName>ppt_h</p:attrName>
                                        </p:attrNameLst>
                                      </p:cBhvr>
                                      <p:tavLst>
                                        <p:tav tm="0">
                                          <p:val>
                                            <p:fltVal val="0"/>
                                          </p:val>
                                        </p:tav>
                                        <p:tav tm="100000">
                                          <p:val>
                                            <p:strVal val="#ppt_h"/>
                                          </p:val>
                                        </p:tav>
                                      </p:tavLst>
                                    </p:anim>
                                    <p:anim calcmode="lin" valueType="num">
                                      <p:cBhvr>
                                        <p:cTn id="67" dur="2000" fill="hold"/>
                                        <p:tgtEl>
                                          <p:spTgt spid="6"/>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10" grpId="0" animBg="1"/>
      <p:bldP spid="11" grpId="0" animBg="1"/>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own Arrow Callout 1"/>
          <p:cNvSpPr/>
          <p:nvPr/>
        </p:nvSpPr>
        <p:spPr>
          <a:xfrm>
            <a:off x="2743200" y="228600"/>
            <a:ext cx="3733800" cy="1143000"/>
          </a:xfrm>
          <a:prstGeom prst="downArrowCallout">
            <a:avLst/>
          </a:prstGeom>
          <a:ln w="76200">
            <a:solidFill>
              <a:srgbClr val="774FE7"/>
            </a:solidFill>
          </a:ln>
          <a:effectLst>
            <a:glow rad="139700">
              <a:schemeClr val="accent6">
                <a:satMod val="175000"/>
                <a:alpha val="40000"/>
              </a:schemeClr>
            </a:glow>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bn-BD" sz="4400" b="1" dirty="0" smtClean="0"/>
              <a:t> </a:t>
            </a:r>
            <a:r>
              <a:rPr lang="bn-BD" sz="4400" b="1" dirty="0" smtClean="0">
                <a:latin typeface="NikoshBAN" pitchFamily="2" charset="0"/>
                <a:cs typeface="NikoshBAN" pitchFamily="2" charset="0"/>
              </a:rPr>
              <a:t>দলগত কাজ</a:t>
            </a:r>
            <a:endParaRPr lang="en-US" sz="4400" b="1" dirty="0"/>
          </a:p>
        </p:txBody>
      </p:sp>
      <p:sp>
        <p:nvSpPr>
          <p:cNvPr id="5" name="Flowchart: Terminator 4"/>
          <p:cNvSpPr/>
          <p:nvPr/>
        </p:nvSpPr>
        <p:spPr>
          <a:xfrm>
            <a:off x="1524000" y="1676400"/>
            <a:ext cx="6400800" cy="1371600"/>
          </a:xfrm>
          <a:prstGeom prst="flowChartTerminator">
            <a:avLst/>
          </a:prstGeom>
          <a:ln w="76200">
            <a:solidFill>
              <a:srgbClr val="00FFCC"/>
            </a:solidFill>
          </a:ln>
          <a:effectLst>
            <a:glow rad="139700">
              <a:schemeClr val="accent2">
                <a:satMod val="175000"/>
                <a:alpha val="40000"/>
              </a:schemeClr>
            </a:glow>
            <a:outerShdw blurRad="40000" dist="20000" dir="5400000" rotWithShape="0">
              <a:srgbClr val="000000">
                <a:alpha val="38000"/>
              </a:srgbClr>
            </a:outerShdw>
          </a:effectLst>
        </p:spPr>
        <p:style>
          <a:lnRef idx="1">
            <a:schemeClr val="accent3"/>
          </a:lnRef>
          <a:fillRef idx="2">
            <a:schemeClr val="accent3"/>
          </a:fillRef>
          <a:effectRef idx="1">
            <a:schemeClr val="accent3"/>
          </a:effectRef>
          <a:fontRef idx="minor">
            <a:schemeClr val="dk1"/>
          </a:fontRef>
        </p:style>
        <p:txBody>
          <a:bodyPr rtlCol="0" anchor="ctr"/>
          <a:lstStyle/>
          <a:p>
            <a:pPr algn="ctr"/>
            <a:r>
              <a:rPr lang="bn-BD" sz="3200" b="1" dirty="0" smtClean="0">
                <a:latin typeface="NikoshBAN" pitchFamily="2" charset="0"/>
                <a:cs typeface="NikoshBAN" pitchFamily="2" charset="0"/>
              </a:rPr>
              <a:t> যৌতুকের কারনে কী কী অপরাধ ঘটে লিখ ?</a:t>
            </a:r>
            <a:endParaRPr lang="en-US" sz="3200" b="1" dirty="0">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455" fill="hold">
                                          <p:stCondLst>
                                            <p:cond delay="0"/>
                                          </p:stCondLst>
                                        </p:cTn>
                                        <p:tgtEl>
                                          <p:spTgt spid="2"/>
                                        </p:tgtEl>
                                        <p:attrNameLst>
                                          <p:attrName>style.rotation</p:attrName>
                                        </p:attrNameLst>
                                      </p:cBhvr>
                                      <p:to>
                                        <p:strVal val="-45.0"/>
                                      </p:to>
                                    </p:set>
                                    <p:anim calcmode="lin" valueType="num">
                                      <p:cBhvr>
                                        <p:cTn id="8" dur="455" fill="hold">
                                          <p:stCondLst>
                                            <p:cond delay="455"/>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2"/>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15" presetClass="entr" presetSubtype="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 calcmode="lin" valueType="num">
                                      <p:cBhvr>
                                        <p:cTn id="16" dur="1000" fill="hold"/>
                                        <p:tgtEl>
                                          <p:spTgt spid="5"/>
                                        </p:tgtEl>
                                        <p:attrNameLst>
                                          <p:attrName>ppt_w</p:attrName>
                                        </p:attrNameLst>
                                      </p:cBhvr>
                                      <p:tavLst>
                                        <p:tav tm="0">
                                          <p:val>
                                            <p:fltVal val="0"/>
                                          </p:val>
                                        </p:tav>
                                        <p:tav tm="100000">
                                          <p:val>
                                            <p:strVal val="#ppt_w"/>
                                          </p:val>
                                        </p:tav>
                                      </p:tavLst>
                                    </p:anim>
                                    <p:anim calcmode="lin" valueType="num">
                                      <p:cBhvr>
                                        <p:cTn id="17" dur="1000" fill="hold"/>
                                        <p:tgtEl>
                                          <p:spTgt spid="5"/>
                                        </p:tgtEl>
                                        <p:attrNameLst>
                                          <p:attrName>ppt_h</p:attrName>
                                        </p:attrNameLst>
                                      </p:cBhvr>
                                      <p:tavLst>
                                        <p:tav tm="0">
                                          <p:val>
                                            <p:fltVal val="0"/>
                                          </p:val>
                                        </p:tav>
                                        <p:tav tm="100000">
                                          <p:val>
                                            <p:strVal val="#ppt_h"/>
                                          </p:val>
                                        </p:tav>
                                      </p:tavLst>
                                    </p:anim>
                                    <p:anim calcmode="lin" valueType="num">
                                      <p:cBhvr>
                                        <p:cTn id="18" dur="1000" fill="hold"/>
                                        <p:tgtEl>
                                          <p:spTgt spid="5"/>
                                        </p:tgtEl>
                                        <p:attrNameLst>
                                          <p:attrName>ppt_x</p:attrName>
                                        </p:attrNameLst>
                                      </p:cBhvr>
                                      <p:tavLst>
                                        <p:tav tm="0" fmla="#ppt_x+(cos(-2*pi*(1-$))*-#ppt_x-sin(-2*pi*(1-$))*(1-#ppt_y))*(1-$)">
                                          <p:val>
                                            <p:fltVal val="0"/>
                                          </p:val>
                                        </p:tav>
                                        <p:tav tm="100000">
                                          <p:val>
                                            <p:fltVal val="1"/>
                                          </p:val>
                                        </p:tav>
                                      </p:tavLst>
                                    </p:anim>
                                    <p:anim calcmode="lin" valueType="num">
                                      <p:cBhvr>
                                        <p:cTn id="19" dur="1000" fill="hold"/>
                                        <p:tgtEl>
                                          <p:spTgt spid="5"/>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308</TotalTime>
  <Words>379</Words>
  <Application>Microsoft Office PowerPoint</Application>
  <PresentationFormat>On-screen Show (4:3)</PresentationFormat>
  <Paragraphs>45</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ARNAB SHEIKH</cp:lastModifiedBy>
  <cp:revision>82</cp:revision>
  <dcterms:created xsi:type="dcterms:W3CDTF">2006-08-16T00:00:00Z</dcterms:created>
  <dcterms:modified xsi:type="dcterms:W3CDTF">2013-07-31T05:13:28Z</dcterms:modified>
</cp:coreProperties>
</file>